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62" r:id="rId5"/>
    <p:sldId id="263" r:id="rId6"/>
    <p:sldId id="264" r:id="rId7"/>
    <p:sldId id="265" r:id="rId8"/>
    <p:sldId id="260"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59" r:id="rId26"/>
    <p:sldId id="261" r:id="rId27"/>
  </p:sldIdLst>
  <p:sldSz cx="9144000" cy="6858000" type="screen4x3"/>
  <p:notesSz cx="6858000" cy="9144000"/>
  <p:embeddedFontLst>
    <p:embeddedFont>
      <p:font typeface="Arial Black" panose="020B0A04020102020204" pitchFamily="34" charset="0"/>
      <p:bold r:id="rId29"/>
    </p:embeddedFont>
    <p:embeddedFont>
      <p:font typeface="Arial Narrow" panose="020B060602020203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Century Gothic" panose="020B050202020202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019ysyy8ngHVmXeADEBCdWKWQ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1554" y="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L="914400" marR="0" lvl="1"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2pPr>
            <a:lvl3pPr marL="1371600" marR="0" lvl="2"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3pPr>
            <a:lvl4pPr marL="1828800" marR="0" lvl="3"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4pPr>
            <a:lvl5pPr marL="2286000" marR="0" lvl="4"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a:t>
            </a:fld>
            <a:endParaRPr sz="1200" b="0" i="0" u="none" strike="noStrike" cap="none">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19" name="Google Shape;1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1</a:t>
            </a:fld>
            <a:endParaRPr sz="1200" b="0" i="0" u="none" strike="noStrike" cap="none">
              <a:solidFill>
                <a:schemeClr val="dk1"/>
              </a:solidFill>
              <a:latin typeface="Arial Narrow"/>
              <a:ea typeface="Arial Narrow"/>
              <a:cs typeface="Arial Narrow"/>
              <a:sym typeface="Arial Narrow"/>
            </a:endParaRPr>
          </a:p>
        </p:txBody>
      </p:sp>
      <p:sp>
        <p:nvSpPr>
          <p:cNvPr id="20" name="Google Shape;2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 name="Google Shape;2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22" name="Google Shape;22;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838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796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929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352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283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409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8039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793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672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804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35" name="Google Shape;3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2</a:t>
            </a:fld>
            <a:endParaRPr sz="1200" b="0" i="0" u="none" strike="noStrike" cap="none">
              <a:solidFill>
                <a:schemeClr val="dk1"/>
              </a:solidFill>
              <a:latin typeface="Arial Narrow"/>
              <a:ea typeface="Arial Narrow"/>
              <a:cs typeface="Arial Narrow"/>
              <a:sym typeface="Arial Narrow"/>
            </a:endParaRPr>
          </a:p>
        </p:txBody>
      </p:sp>
      <p:sp>
        <p:nvSpPr>
          <p:cNvPr id="36" name="Google Shape;3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 name="Google Shape;3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38" name="Google Shape;38;p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32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998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012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8087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5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 name="Google Shape;7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91" name="Google Shape;9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26</a:t>
            </a:fld>
            <a:endParaRPr sz="1200" b="0" i="0" u="none" strike="noStrike" cap="none">
              <a:solidFill>
                <a:schemeClr val="dk1"/>
              </a:solidFill>
              <a:latin typeface="Arial Narrow"/>
              <a:ea typeface="Arial Narrow"/>
              <a:cs typeface="Arial Narrow"/>
              <a:sym typeface="Arial Narrow"/>
            </a:endParaRPr>
          </a:p>
        </p:txBody>
      </p:sp>
      <p:sp>
        <p:nvSpPr>
          <p:cNvPr id="92" name="Google Shape;9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94" name="Google Shape;94;p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179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61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46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639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8</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273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F-geo / Titre et contenu" type="obj">
  <p:cSld name="OBJECT">
    <p:spTree>
      <p:nvGrpSpPr>
        <p:cNvPr id="1" name="Shape 13"/>
        <p:cNvGrpSpPr/>
        <p:nvPr/>
      </p:nvGrpSpPr>
      <p:grpSpPr>
        <a:xfrm>
          <a:off x="0" y="0"/>
          <a:ext cx="0" cy="0"/>
          <a:chOff x="0" y="0"/>
          <a:chExt cx="0" cy="0"/>
        </a:xfrm>
      </p:grpSpPr>
      <p:sp>
        <p:nvSpPr>
          <p:cNvPr id="14" name="Google Shape;14;p8"/>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5" name="Google Shape;15;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Century Gothic"/>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F.geo / vide">
  <p:cSld name="CF.geo / vide">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3200" b="1" i="0" u="none" strike="noStrike" cap="none">
                <a:solidFill>
                  <a:schemeClr val="dk1"/>
                </a:solidFill>
                <a:latin typeface="Century Gothic"/>
                <a:ea typeface="Century Gothic"/>
                <a:cs typeface="Century Gothic"/>
                <a:sym typeface="Century Gothic"/>
              </a:defRPr>
            </a:lvl1pPr>
            <a:lvl2pPr marR="0" lvl="1"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2pPr>
            <a:lvl3pPr marR="0" lvl="2"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3pPr>
            <a:lvl4pPr marR="0" lvl="3"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4pPr>
            <a:lvl5pPr marR="0" lvl="4"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5pPr>
            <a:lvl6pPr marR="0" lvl="5"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6pPr>
            <a:lvl7pPr marR="0" lvl="6"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7pPr>
            <a:lvl8pPr marR="0" lvl="7"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8pPr>
            <a:lvl9pPr marR="0" lvl="8"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9pPr>
          </a:lstStyle>
          <a:p>
            <a:endParaRPr/>
          </a:p>
        </p:txBody>
      </p:sp>
      <p:sp>
        <p:nvSpPr>
          <p:cNvPr id="11" name="Google Shape;11;p7"/>
          <p:cNvSpPr/>
          <p:nvPr/>
        </p:nvSpPr>
        <p:spPr>
          <a:xfrm>
            <a:off x="6660232" y="6572200"/>
            <a:ext cx="2483768"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rgbClr val="0000FF"/>
                </a:solidFill>
                <a:latin typeface="Verdana"/>
                <a:ea typeface="Verdana"/>
                <a:cs typeface="Verdana"/>
                <a:sym typeface="Verdana"/>
              </a:rPr>
              <a:t>www.geo-education.ch</a:t>
            </a:r>
            <a:endParaRPr sz="1200" b="0" i="0" u="none" strike="noStrike" cap="none">
              <a:solidFill>
                <a:srgbClr val="0000FF"/>
              </a:solidFill>
              <a:latin typeface="Verdana"/>
              <a:ea typeface="Verdana"/>
              <a:cs typeface="Verdana"/>
              <a:sym typeface="Verdana"/>
            </a:endParaRPr>
          </a:p>
        </p:txBody>
      </p:sp>
      <p:pic>
        <p:nvPicPr>
          <p:cNvPr id="12" name="Google Shape;12;p7"/>
          <p:cNvPicPr preferRelativeResize="0"/>
          <p:nvPr/>
        </p:nvPicPr>
        <p:blipFill rotWithShape="1">
          <a:blip r:embed="rId4">
            <a:alphaModFix/>
          </a:blip>
          <a:srcRect/>
          <a:stretch/>
        </p:blipFill>
        <p:spPr>
          <a:xfrm>
            <a:off x="77390" y="6180659"/>
            <a:ext cx="636291" cy="632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2.jp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3.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hyperlink" Target="http://../normes/coursLTOP97PREAN.pdf" TargetMode="External"/><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g"/><Relationship Id="rId10" Type="http://schemas.openxmlformats.org/officeDocument/2006/relationships/image" Target="../media/image11.png"/><Relationship Id="rId19" Type="http://schemas.openxmlformats.org/officeDocument/2006/relationships/image" Target="../media/image20.gi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59.jpg"/><Relationship Id="rId21" Type="http://schemas.openxmlformats.org/officeDocument/2006/relationships/image" Target="../media/image6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26.xml"/><Relationship Id="rId16" Type="http://schemas.openxmlformats.org/officeDocument/2006/relationships/image" Target="../media/image6.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23.png"/><Relationship Id="rId15" Type="http://schemas.openxmlformats.org/officeDocument/2006/relationships/image" Target="../media/image5.png"/><Relationship Id="rId23"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60.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pic>
        <p:nvPicPr>
          <p:cNvPr id="24" name="Google Shape;24;p1"/>
          <p:cNvPicPr preferRelativeResize="0"/>
          <p:nvPr/>
        </p:nvPicPr>
        <p:blipFill rotWithShape="1">
          <a:blip r:embed="rId3">
            <a:alphaModFix/>
          </a:blip>
          <a:srcRect/>
          <a:stretch/>
        </p:blipFill>
        <p:spPr>
          <a:xfrm>
            <a:off x="1187624" y="1578826"/>
            <a:ext cx="7967487" cy="4379396"/>
          </a:xfrm>
          <a:prstGeom prst="rect">
            <a:avLst/>
          </a:prstGeom>
          <a:noFill/>
          <a:ln>
            <a:noFill/>
          </a:ln>
        </p:spPr>
      </p:pic>
      <p:sp>
        <p:nvSpPr>
          <p:cNvPr id="25" name="Google Shape;25;p1"/>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26" name="Google Shape;26;p1"/>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sp>
        <p:nvSpPr>
          <p:cNvPr id="27" name="Google Shape;27;p1"/>
          <p:cNvSpPr txBox="1">
            <a:spLocks noGrp="1"/>
          </p:cNvSpPr>
          <p:nvPr>
            <p:ph type="ftr" idx="11"/>
          </p:nvPr>
        </p:nvSpPr>
        <p:spPr>
          <a:xfrm>
            <a:off x="2915816" y="6156055"/>
            <a:ext cx="4032250" cy="741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CH" sz="3600" b="1" i="0" u="none" strike="noStrike" cap="none">
                <a:solidFill>
                  <a:srgbClr val="0000FF"/>
                </a:solidFill>
                <a:latin typeface="Century Gothic"/>
                <a:ea typeface="Century Gothic"/>
                <a:cs typeface="Century Gothic"/>
                <a:sym typeface="Century Gothic"/>
              </a:rPr>
              <a:t>CF-geo</a:t>
            </a:r>
            <a:endParaRPr sz="3600" b="1" i="0" u="none" strike="noStrike" cap="none">
              <a:solidFill>
                <a:srgbClr val="0000FF"/>
              </a:solidFill>
              <a:latin typeface="Century Gothic"/>
              <a:ea typeface="Century Gothic"/>
              <a:cs typeface="Century Gothic"/>
              <a:sym typeface="Century Gothic"/>
            </a:endParaRPr>
          </a:p>
        </p:txBody>
      </p:sp>
      <p:pic>
        <p:nvPicPr>
          <p:cNvPr id="28" name="Google Shape;28;p1"/>
          <p:cNvPicPr preferRelativeResize="0"/>
          <p:nvPr/>
        </p:nvPicPr>
        <p:blipFill rotWithShape="1">
          <a:blip r:embed="rId4">
            <a:alphaModFix/>
          </a:blip>
          <a:srcRect/>
          <a:stretch/>
        </p:blipFill>
        <p:spPr>
          <a:xfrm>
            <a:off x="35497" y="5661248"/>
            <a:ext cx="1188128" cy="1181454"/>
          </a:xfrm>
          <a:prstGeom prst="rect">
            <a:avLst/>
          </a:prstGeom>
          <a:noFill/>
          <a:ln>
            <a:noFill/>
          </a:ln>
        </p:spPr>
      </p:pic>
      <p:pic>
        <p:nvPicPr>
          <p:cNvPr id="30" name="Google Shape;30;p1"/>
          <p:cNvPicPr preferRelativeResize="0"/>
          <p:nvPr/>
        </p:nvPicPr>
        <p:blipFill rotWithShape="1">
          <a:blip r:embed="rId5">
            <a:alphaModFix/>
          </a:blip>
          <a:srcRect/>
          <a:stretch/>
        </p:blipFill>
        <p:spPr>
          <a:xfrm>
            <a:off x="87027" y="3342180"/>
            <a:ext cx="1022923" cy="1022923"/>
          </a:xfrm>
          <a:prstGeom prst="rect">
            <a:avLst/>
          </a:prstGeom>
          <a:noFill/>
          <a:ln>
            <a:noFill/>
          </a:ln>
        </p:spPr>
      </p:pic>
      <p:sp>
        <p:nvSpPr>
          <p:cNvPr id="31" name="Google Shape;31;p1"/>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dirty="0">
                <a:solidFill>
                  <a:srgbClr val="FF0000"/>
                </a:solidFill>
                <a:latin typeface="Century Gothic"/>
                <a:ea typeface="Century Gothic"/>
                <a:cs typeface="Century Gothic"/>
                <a:sym typeface="Century Gothic"/>
              </a:rPr>
              <a:t>Régis Longchamp</a:t>
            </a:r>
            <a:endParaRPr sz="1400" b="1" i="0" u="none" strike="noStrike" cap="none" dirty="0">
              <a:solidFill>
                <a:srgbClr val="FF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1094317" y="4981903"/>
            <a:ext cx="4652432" cy="523220"/>
          </a:xfrm>
          <a:prstGeom prst="rect">
            <a:avLst/>
          </a:prstGeom>
          <a:noFill/>
        </p:spPr>
        <p:txBody>
          <a:bodyPr wrap="square">
            <a:spAutoFit/>
          </a:bodyPr>
          <a:lstStyle/>
          <a:p>
            <a:r>
              <a:rPr lang="fr-CH" dirty="0"/>
              <a:t>Les base de données spatiales fournissent des requêtes spatiales</a:t>
            </a:r>
          </a:p>
        </p:txBody>
      </p:sp>
      <p:pic>
        <p:nvPicPr>
          <p:cNvPr id="6" name="Picture 5">
            <a:extLst>
              <a:ext uri="{FF2B5EF4-FFF2-40B4-BE49-F238E27FC236}">
                <a16:creationId xmlns:a16="http://schemas.microsoft.com/office/drawing/2014/main" id="{D4C8357E-E8EF-4799-8826-F47AF45754B4}"/>
              </a:ext>
            </a:extLst>
          </p:cNvPr>
          <p:cNvPicPr>
            <a:picLocks noChangeAspect="1"/>
          </p:cNvPicPr>
          <p:nvPr/>
        </p:nvPicPr>
        <p:blipFill>
          <a:blip r:embed="rId3"/>
          <a:stretch>
            <a:fillRect/>
          </a:stretch>
        </p:blipFill>
        <p:spPr>
          <a:xfrm>
            <a:off x="472017" y="1196975"/>
            <a:ext cx="2975841" cy="3273425"/>
          </a:xfrm>
          <a:prstGeom prst="rect">
            <a:avLst/>
          </a:prstGeom>
        </p:spPr>
      </p:pic>
      <p:pic>
        <p:nvPicPr>
          <p:cNvPr id="9" name="Picture 8">
            <a:extLst>
              <a:ext uri="{FF2B5EF4-FFF2-40B4-BE49-F238E27FC236}">
                <a16:creationId xmlns:a16="http://schemas.microsoft.com/office/drawing/2014/main" id="{7EFD30FC-A1CA-4C73-97C9-94B11AC05AC3}"/>
              </a:ext>
            </a:extLst>
          </p:cNvPr>
          <p:cNvPicPr>
            <a:picLocks noChangeAspect="1"/>
          </p:cNvPicPr>
          <p:nvPr/>
        </p:nvPicPr>
        <p:blipFill>
          <a:blip r:embed="rId4"/>
          <a:stretch>
            <a:fillRect/>
          </a:stretch>
        </p:blipFill>
        <p:spPr>
          <a:xfrm>
            <a:off x="3447859" y="1253068"/>
            <a:ext cx="2717800" cy="2717800"/>
          </a:xfrm>
          <a:prstGeom prst="rect">
            <a:avLst/>
          </a:prstGeom>
        </p:spPr>
      </p:pic>
      <p:pic>
        <p:nvPicPr>
          <p:cNvPr id="14" name="Picture 13">
            <a:extLst>
              <a:ext uri="{FF2B5EF4-FFF2-40B4-BE49-F238E27FC236}">
                <a16:creationId xmlns:a16="http://schemas.microsoft.com/office/drawing/2014/main" id="{50EB3E98-062E-4398-98D9-5069EB0B0DBA}"/>
              </a:ext>
            </a:extLst>
          </p:cNvPr>
          <p:cNvPicPr>
            <a:picLocks noChangeAspect="1"/>
          </p:cNvPicPr>
          <p:nvPr/>
        </p:nvPicPr>
        <p:blipFill>
          <a:blip r:embed="rId5"/>
          <a:stretch>
            <a:fillRect/>
          </a:stretch>
        </p:blipFill>
        <p:spPr>
          <a:xfrm>
            <a:off x="5746749" y="1253068"/>
            <a:ext cx="2698043" cy="2023532"/>
          </a:xfrm>
          <a:prstGeom prst="rect">
            <a:avLst/>
          </a:prstGeom>
        </p:spPr>
      </p:pic>
      <p:pic>
        <p:nvPicPr>
          <p:cNvPr id="20" name="Picture 19">
            <a:extLst>
              <a:ext uri="{FF2B5EF4-FFF2-40B4-BE49-F238E27FC236}">
                <a16:creationId xmlns:a16="http://schemas.microsoft.com/office/drawing/2014/main" id="{ABAC2F75-C2B2-4355-AC32-F297C6DF34F6}"/>
              </a:ext>
            </a:extLst>
          </p:cNvPr>
          <p:cNvPicPr>
            <a:picLocks noChangeAspect="1"/>
          </p:cNvPicPr>
          <p:nvPr/>
        </p:nvPicPr>
        <p:blipFill>
          <a:blip r:embed="rId6"/>
          <a:stretch>
            <a:fillRect/>
          </a:stretch>
        </p:blipFill>
        <p:spPr>
          <a:xfrm>
            <a:off x="5746749" y="3276600"/>
            <a:ext cx="2717800" cy="2717800"/>
          </a:xfrm>
          <a:prstGeom prst="rect">
            <a:avLst/>
          </a:prstGeom>
        </p:spPr>
      </p:pic>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921540" cy="261610"/>
          </a:xfrm>
          <a:prstGeom prst="rect">
            <a:avLst/>
          </a:prstGeom>
          <a:noFill/>
        </p:spPr>
        <p:txBody>
          <a:bodyPr wrap="none" rtlCol="0">
            <a:spAutoFit/>
          </a:bodyPr>
          <a:lstStyle/>
          <a:p>
            <a:r>
              <a:rPr lang="en-GB" sz="1100" dirty="0"/>
              <a:t>Source : http://postgis.net/workshops/postgis-intro/spatial_relationships.html</a:t>
            </a:r>
            <a:endParaRPr lang="fr-CH" sz="1100" dirty="0"/>
          </a:p>
        </p:txBody>
      </p:sp>
    </p:spTree>
    <p:extLst>
      <p:ext uri="{BB962C8B-B14F-4D97-AF65-F5344CB8AC3E}">
        <p14:creationId xmlns:p14="http://schemas.microsoft.com/office/powerpoint/2010/main" val="407849988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658283" y="4914169"/>
            <a:ext cx="4652432" cy="307777"/>
          </a:xfrm>
          <a:prstGeom prst="rect">
            <a:avLst/>
          </a:prstGeom>
          <a:noFill/>
        </p:spPr>
        <p:txBody>
          <a:bodyPr wrap="square">
            <a:spAutoFit/>
          </a:bodyPr>
          <a:lstStyle/>
          <a:p>
            <a:r>
              <a:rPr lang="fr-CH" dirty="0"/>
              <a:t>Les base de données spatiales ont des index spatiaux</a:t>
            </a:r>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5123518" cy="261610"/>
          </a:xfrm>
          <a:prstGeom prst="rect">
            <a:avLst/>
          </a:prstGeom>
          <a:noFill/>
        </p:spPr>
        <p:txBody>
          <a:bodyPr wrap="none" rtlCol="0">
            <a:spAutoFit/>
          </a:bodyPr>
          <a:lstStyle/>
          <a:p>
            <a:r>
              <a:rPr lang="en-GB" sz="1100" dirty="0"/>
              <a:t>Source : https://blog.crunchydata.com/blog/the-many-spatial-indexes-of-postgis</a:t>
            </a:r>
            <a:endParaRPr lang="fr-CH" sz="1100" dirty="0"/>
          </a:p>
        </p:txBody>
      </p:sp>
      <p:pic>
        <p:nvPicPr>
          <p:cNvPr id="3" name="Picture 2">
            <a:extLst>
              <a:ext uri="{FF2B5EF4-FFF2-40B4-BE49-F238E27FC236}">
                <a16:creationId xmlns:a16="http://schemas.microsoft.com/office/drawing/2014/main" id="{FD949797-CE91-43D2-88A7-4259B1C4AF45}"/>
              </a:ext>
            </a:extLst>
          </p:cNvPr>
          <p:cNvPicPr>
            <a:picLocks noChangeAspect="1"/>
          </p:cNvPicPr>
          <p:nvPr/>
        </p:nvPicPr>
        <p:blipFill>
          <a:blip r:embed="rId3"/>
          <a:stretch>
            <a:fillRect/>
          </a:stretch>
        </p:blipFill>
        <p:spPr>
          <a:xfrm>
            <a:off x="658283" y="1272117"/>
            <a:ext cx="4361159" cy="3477683"/>
          </a:xfrm>
          <a:prstGeom prst="rect">
            <a:avLst/>
          </a:prstGeom>
        </p:spPr>
      </p:pic>
      <p:pic>
        <p:nvPicPr>
          <p:cNvPr id="5" name="Picture 4">
            <a:extLst>
              <a:ext uri="{FF2B5EF4-FFF2-40B4-BE49-F238E27FC236}">
                <a16:creationId xmlns:a16="http://schemas.microsoft.com/office/drawing/2014/main" id="{5070E2B8-B011-44FF-8D4A-88FA9C94FF04}"/>
              </a:ext>
            </a:extLst>
          </p:cNvPr>
          <p:cNvPicPr>
            <a:picLocks noChangeAspect="1"/>
          </p:cNvPicPr>
          <p:nvPr/>
        </p:nvPicPr>
        <p:blipFill>
          <a:blip r:embed="rId4"/>
          <a:stretch>
            <a:fillRect/>
          </a:stretch>
        </p:blipFill>
        <p:spPr>
          <a:xfrm>
            <a:off x="4843990" y="1272116"/>
            <a:ext cx="4009395" cy="3477683"/>
          </a:xfrm>
          <a:prstGeom prst="rect">
            <a:avLst/>
          </a:prstGeom>
        </p:spPr>
      </p:pic>
      <p:pic>
        <p:nvPicPr>
          <p:cNvPr id="8" name="Picture 7">
            <a:extLst>
              <a:ext uri="{FF2B5EF4-FFF2-40B4-BE49-F238E27FC236}">
                <a16:creationId xmlns:a16="http://schemas.microsoft.com/office/drawing/2014/main" id="{E02951E3-AED6-4274-B5E1-5AB65D86A069}"/>
              </a:ext>
            </a:extLst>
          </p:cNvPr>
          <p:cNvPicPr>
            <a:picLocks noChangeAspect="1"/>
          </p:cNvPicPr>
          <p:nvPr/>
        </p:nvPicPr>
        <p:blipFill>
          <a:blip r:embed="rId5"/>
          <a:stretch>
            <a:fillRect/>
          </a:stretch>
        </p:blipFill>
        <p:spPr>
          <a:xfrm>
            <a:off x="1094317" y="5403509"/>
            <a:ext cx="4010585" cy="362001"/>
          </a:xfrm>
          <a:prstGeom prst="rect">
            <a:avLst/>
          </a:prstGeom>
        </p:spPr>
      </p:pic>
    </p:spTree>
    <p:extLst>
      <p:ext uri="{BB962C8B-B14F-4D97-AF65-F5344CB8AC3E}">
        <p14:creationId xmlns:p14="http://schemas.microsoft.com/office/powerpoint/2010/main" val="349075095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pic>
        <p:nvPicPr>
          <p:cNvPr id="4" name="Picture 3">
            <a:extLst>
              <a:ext uri="{FF2B5EF4-FFF2-40B4-BE49-F238E27FC236}">
                <a16:creationId xmlns:a16="http://schemas.microsoft.com/office/drawing/2014/main" id="{83400DBB-0FC1-4069-AF93-A3AE8CD03207}"/>
              </a:ext>
            </a:extLst>
          </p:cNvPr>
          <p:cNvPicPr>
            <a:picLocks noChangeAspect="1"/>
          </p:cNvPicPr>
          <p:nvPr/>
        </p:nvPicPr>
        <p:blipFill>
          <a:blip r:embed="rId3"/>
          <a:stretch>
            <a:fillRect/>
          </a:stretch>
        </p:blipFill>
        <p:spPr>
          <a:xfrm>
            <a:off x="1094317" y="1596514"/>
            <a:ext cx="5048955" cy="1362265"/>
          </a:xfrm>
          <a:prstGeom prst="rect">
            <a:avLst/>
          </a:prstGeom>
        </p:spPr>
      </p:pic>
      <p:sp>
        <p:nvSpPr>
          <p:cNvPr id="11" name="TextBox 10">
            <a:extLst>
              <a:ext uri="{FF2B5EF4-FFF2-40B4-BE49-F238E27FC236}">
                <a16:creationId xmlns:a16="http://schemas.microsoft.com/office/drawing/2014/main" id="{5D91DFF9-3B06-4073-87E9-0D074DF909ED}"/>
              </a:ext>
            </a:extLst>
          </p:cNvPr>
          <p:cNvSpPr txBox="1"/>
          <p:nvPr/>
        </p:nvSpPr>
        <p:spPr>
          <a:xfrm>
            <a:off x="452470" y="2982674"/>
            <a:ext cx="8285130" cy="2677656"/>
          </a:xfrm>
          <a:prstGeom prst="rect">
            <a:avLst/>
          </a:prstGeom>
          <a:noFill/>
        </p:spPr>
        <p:txBody>
          <a:bodyPr wrap="square">
            <a:spAutoFit/>
          </a:bodyPr>
          <a:lstStyle/>
          <a:p>
            <a:r>
              <a:rPr lang="fr-CH" dirty="0"/>
              <a:t>Dans la figure ci-dessus, le nombre de lignes qui coupent l'étoile jaune est de un, la ligne rouge. Mais les boîtes englobantes des éléments qui coupent la boîte jaune sont au nombre de deux, la rouge et la bleue.</a:t>
            </a:r>
          </a:p>
          <a:p>
            <a:endParaRPr lang="fr-CH" dirty="0"/>
          </a:p>
          <a:p>
            <a:r>
              <a:rPr lang="fr-CH" dirty="0"/>
              <a:t>La façon dont la base de données répond efficacement à la question "quelles lignes coupent l'étoile jaune" est de répondre d'abord à la question "quelles boîtes coupent la boîte jaune" en utilisant l'index (ce qui est très rapide), puis de faire un calcul exact de "quelles lignes coupent l'étoile jaune" uniquement pour les objets retournés par le premier test.</a:t>
            </a:r>
          </a:p>
          <a:p>
            <a:endParaRPr lang="fr-CH" dirty="0"/>
          </a:p>
          <a:p>
            <a:r>
              <a:rPr lang="fr-CH" dirty="0"/>
              <a:t>Pour une grande table, ce système de "deux passes" consistant à évaluer d'abord l'index approximatif, puis à effectuer un test exact peut réduire radicalement la quantité de calculs nécessaires pour répondre à une requête.</a:t>
            </a:r>
          </a:p>
        </p:txBody>
      </p:sp>
    </p:spTree>
    <p:extLst>
      <p:ext uri="{BB962C8B-B14F-4D97-AF65-F5344CB8AC3E}">
        <p14:creationId xmlns:p14="http://schemas.microsoft.com/office/powerpoint/2010/main" val="277918467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base GIS</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pic>
        <p:nvPicPr>
          <p:cNvPr id="3" name="Picture 2">
            <a:extLst>
              <a:ext uri="{FF2B5EF4-FFF2-40B4-BE49-F238E27FC236}">
                <a16:creationId xmlns:a16="http://schemas.microsoft.com/office/drawing/2014/main" id="{D9861002-76BA-4BE8-BB50-4228C5C711E6}"/>
              </a:ext>
            </a:extLst>
          </p:cNvPr>
          <p:cNvPicPr>
            <a:picLocks noChangeAspect="1"/>
          </p:cNvPicPr>
          <p:nvPr/>
        </p:nvPicPr>
        <p:blipFill>
          <a:blip r:embed="rId3"/>
          <a:stretch>
            <a:fillRect/>
          </a:stretch>
        </p:blipFill>
        <p:spPr>
          <a:xfrm>
            <a:off x="658047" y="3015034"/>
            <a:ext cx="3391373" cy="2267266"/>
          </a:xfrm>
          <a:prstGeom prst="rect">
            <a:avLst/>
          </a:prstGeom>
        </p:spPr>
      </p:pic>
      <p:pic>
        <p:nvPicPr>
          <p:cNvPr id="6" name="Picture 5">
            <a:extLst>
              <a:ext uri="{FF2B5EF4-FFF2-40B4-BE49-F238E27FC236}">
                <a16:creationId xmlns:a16="http://schemas.microsoft.com/office/drawing/2014/main" id="{3032CFCF-C97E-4965-91F0-5C9B1ACF37AD}"/>
              </a:ext>
            </a:extLst>
          </p:cNvPr>
          <p:cNvPicPr>
            <a:picLocks noChangeAspect="1"/>
          </p:cNvPicPr>
          <p:nvPr/>
        </p:nvPicPr>
        <p:blipFill>
          <a:blip r:embed="rId4"/>
          <a:stretch>
            <a:fillRect/>
          </a:stretch>
        </p:blipFill>
        <p:spPr>
          <a:xfrm>
            <a:off x="4208684" y="2126700"/>
            <a:ext cx="4401164" cy="3362794"/>
          </a:xfrm>
          <a:prstGeom prst="rect">
            <a:avLst/>
          </a:prstGeom>
        </p:spPr>
      </p:pic>
    </p:spTree>
    <p:extLst>
      <p:ext uri="{BB962C8B-B14F-4D97-AF65-F5344CB8AC3E}">
        <p14:creationId xmlns:p14="http://schemas.microsoft.com/office/powerpoint/2010/main" val="81369663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PostGIS</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600" y="1350862"/>
            <a:ext cx="7459134" cy="1415772"/>
          </a:xfrm>
          <a:prstGeom prst="rect">
            <a:avLst/>
          </a:prstGeom>
          <a:noFill/>
        </p:spPr>
        <p:txBody>
          <a:bodyPr wrap="square" rtlCol="0">
            <a:spAutoFit/>
          </a:bodyPr>
          <a:lstStyle/>
          <a:p>
            <a:pPr algn="l"/>
            <a:r>
              <a:rPr lang="fr-CH" sz="1800" b="1" i="0" u="none" strike="noStrike" baseline="0" dirty="0" err="1">
                <a:solidFill>
                  <a:srgbClr val="000000"/>
                </a:solidFill>
                <a:latin typeface="Calibri-Bold"/>
              </a:rPr>
              <a:t>Postgres</a:t>
            </a:r>
            <a:r>
              <a:rPr lang="fr-CH" sz="1800" b="0" i="0" u="none" strike="noStrike" baseline="0" dirty="0">
                <a:solidFill>
                  <a:srgbClr val="000000"/>
                </a:solidFill>
                <a:latin typeface="Calibri" panose="020F0502020204030204" pitchFamily="34" charset="0"/>
              </a:rPr>
              <a:t>(QL) https://www.postgresql.org</a:t>
            </a:r>
          </a:p>
          <a:p>
            <a:pPr marL="285750" indent="-285750" algn="l">
              <a:buFont typeface="Arial" panose="020B0604020202020204" pitchFamily="34" charset="0"/>
              <a:buChar char="•"/>
            </a:pPr>
            <a:r>
              <a:rPr lang="fr-CH" sz="1800" b="0" i="0" u="none" strike="noStrike" baseline="0" dirty="0">
                <a:solidFill>
                  <a:srgbClr val="000000"/>
                </a:solidFill>
                <a:latin typeface="Calibri" panose="020F0502020204030204" pitchFamily="34" charset="0"/>
              </a:rPr>
              <a:t>Open-source </a:t>
            </a:r>
            <a:r>
              <a:rPr lang="fr-CH" sz="1800" b="1" i="0" u="none" strike="noStrike" baseline="0" dirty="0" err="1">
                <a:solidFill>
                  <a:srgbClr val="FF0000"/>
                </a:solidFill>
                <a:latin typeface="Calibri-Bold"/>
              </a:rPr>
              <a:t>Relational</a:t>
            </a:r>
            <a:r>
              <a:rPr lang="fr-CH" sz="1800" b="1" i="0" u="none" strike="noStrike" baseline="0" dirty="0">
                <a:solidFill>
                  <a:srgbClr val="FF0000"/>
                </a:solidFill>
                <a:latin typeface="Calibri-Bold"/>
              </a:rPr>
              <a:t> </a:t>
            </a:r>
            <a:r>
              <a:rPr lang="fr-CH" sz="1800" b="0" i="0" u="none" strike="noStrike" baseline="0" dirty="0">
                <a:solidFill>
                  <a:srgbClr val="000000"/>
                </a:solidFill>
                <a:latin typeface="Calibri" panose="020F0502020204030204" pitchFamily="34" charset="0"/>
              </a:rPr>
              <a:t>DBMS (RDBMS)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First versions released in 1990 (1996 with this name) by a team of Berkeley (US) graduate students</a:t>
            </a:r>
          </a:p>
          <a:p>
            <a:pPr algn="l"/>
            <a:endParaRPr lang="fr-CH" dirty="0"/>
          </a:p>
        </p:txBody>
      </p:sp>
      <p:pic>
        <p:nvPicPr>
          <p:cNvPr id="8" name="Picture 7">
            <a:extLst>
              <a:ext uri="{FF2B5EF4-FFF2-40B4-BE49-F238E27FC236}">
                <a16:creationId xmlns:a16="http://schemas.microsoft.com/office/drawing/2014/main" id="{D5F874CE-25A0-45A5-AFBA-A270332A8367}"/>
              </a:ext>
            </a:extLst>
          </p:cNvPr>
          <p:cNvPicPr>
            <a:picLocks noChangeAspect="1"/>
          </p:cNvPicPr>
          <p:nvPr/>
        </p:nvPicPr>
        <p:blipFill>
          <a:blip r:embed="rId3"/>
          <a:stretch>
            <a:fillRect/>
          </a:stretch>
        </p:blipFill>
        <p:spPr>
          <a:xfrm>
            <a:off x="4093052" y="2617686"/>
            <a:ext cx="3704748" cy="3822065"/>
          </a:xfrm>
          <a:prstGeom prst="rect">
            <a:avLst/>
          </a:prstGeom>
        </p:spPr>
      </p:pic>
    </p:spTree>
    <p:extLst>
      <p:ext uri="{BB962C8B-B14F-4D97-AF65-F5344CB8AC3E}">
        <p14:creationId xmlns:p14="http://schemas.microsoft.com/office/powerpoint/2010/main" val="266425074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PostGIS</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599" y="1350862"/>
            <a:ext cx="8221133" cy="1754326"/>
          </a:xfrm>
          <a:prstGeom prst="rect">
            <a:avLst/>
          </a:prstGeom>
          <a:noFill/>
        </p:spPr>
        <p:txBody>
          <a:bodyPr wrap="square" rtlCol="0">
            <a:spAutoFit/>
          </a:bodyPr>
          <a:lstStyle/>
          <a:p>
            <a:pPr algn="l"/>
            <a:r>
              <a:rPr lang="fr-CH" sz="1800" b="1" i="0" u="none" strike="noStrike" baseline="0" dirty="0">
                <a:solidFill>
                  <a:srgbClr val="FF0000"/>
                </a:solidFill>
                <a:latin typeface="Calibri-Bold"/>
              </a:rPr>
              <a:t>POSTGIS </a:t>
            </a:r>
            <a:r>
              <a:rPr lang="fr-CH" sz="1800" b="0" i="0" u="none" strike="noStrike" baseline="0" dirty="0">
                <a:solidFill>
                  <a:srgbClr val="000000"/>
                </a:solidFill>
                <a:latin typeface="Wingdings-Regular"/>
              </a:rPr>
              <a:t>à </a:t>
            </a:r>
            <a:r>
              <a:rPr lang="fr-CH" sz="1800" b="0" i="0" u="none" strike="noStrike" baseline="0" dirty="0">
                <a:solidFill>
                  <a:srgbClr val="000000"/>
                </a:solidFill>
                <a:latin typeface="Calibri" panose="020F0502020204030204" pitchFamily="34" charset="0"/>
              </a:rPr>
              <a:t>Spatial </a:t>
            </a:r>
            <a:r>
              <a:rPr lang="fr-CH" sz="1800" b="0" i="0" u="none" strike="noStrike" baseline="0" dirty="0" err="1">
                <a:solidFill>
                  <a:srgbClr val="000000"/>
                </a:solidFill>
                <a:latin typeface="Calibri" panose="020F0502020204030204" pitchFamily="34" charset="0"/>
              </a:rPr>
              <a:t>database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extender</a:t>
            </a:r>
            <a:r>
              <a:rPr lang="fr-CH" sz="1800" b="0" i="0" u="none" strike="noStrike" baseline="0" dirty="0">
                <a:solidFill>
                  <a:srgbClr val="000000"/>
                </a:solidFill>
                <a:latin typeface="Calibri" panose="020F0502020204030204" pitchFamily="34" charset="0"/>
              </a:rPr>
              <a:t> for</a:t>
            </a:r>
          </a:p>
          <a:p>
            <a:pPr algn="l"/>
            <a:r>
              <a:rPr lang="fr-CH" sz="1800" b="0" i="0" u="none" strike="noStrike" baseline="0" dirty="0">
                <a:solidFill>
                  <a:srgbClr val="000000"/>
                </a:solidFill>
                <a:latin typeface="Calibri" panose="020F0502020204030204" pitchFamily="34" charset="0"/>
              </a:rPr>
              <a:t>the PostgreSQL 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Started as a project of Refractions Research.</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Adopted and improved on by governments, public </a:t>
            </a:r>
            <a:r>
              <a:rPr lang="fr-CH" sz="1800" b="0" i="0" u="none" strike="noStrike" baseline="0" dirty="0" err="1">
                <a:solidFill>
                  <a:srgbClr val="000000"/>
                </a:solidFill>
                <a:latin typeface="Calibri" panose="020F0502020204030204" pitchFamily="34" charset="0"/>
              </a:rPr>
              <a:t>organizations</a:t>
            </a:r>
            <a:r>
              <a:rPr lang="fr-CH" sz="1800" b="0" i="0" u="none" strike="noStrike" baseline="0" dirty="0">
                <a:solidFill>
                  <a:srgbClr val="000000"/>
                </a:solidFill>
                <a:latin typeface="Calibri" panose="020F0502020204030204" pitchFamily="34" charset="0"/>
              </a:rPr>
              <a:t> and </a:t>
            </a:r>
            <a:r>
              <a:rPr lang="fr-CH" sz="1800" b="0" i="0" u="none" strike="noStrike" baseline="0" dirty="0" err="1">
                <a:solidFill>
                  <a:srgbClr val="000000"/>
                </a:solidFill>
                <a:latin typeface="Calibri" panose="020F0502020204030204" pitchFamily="34" charset="0"/>
              </a:rPr>
              <a:t>private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companies</a:t>
            </a:r>
            <a:r>
              <a:rPr lang="fr-CH" sz="1800" b="0" i="0" u="none" strike="noStrike" baseline="0" dirty="0">
                <a:solidFill>
                  <a:srgbClr val="000000"/>
                </a:solidFill>
                <a:latin typeface="Calibri" panose="020F0502020204030204" pitchFamily="34" charset="0"/>
              </a:rPr>
              <a:t>.</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Under the umbrella of the Open Source Geospatial </a:t>
            </a:r>
            <a:r>
              <a:rPr lang="fr-CH" sz="1800" b="0" i="0" u="none" strike="noStrike" baseline="0" dirty="0" err="1">
                <a:solidFill>
                  <a:srgbClr val="000000"/>
                </a:solidFill>
                <a:latin typeface="Calibri" panose="020F0502020204030204" pitchFamily="34" charset="0"/>
              </a:rPr>
              <a:t>Foundation</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OSGeo</a:t>
            </a:r>
            <a:r>
              <a:rPr lang="fr-CH" sz="1800" b="0" i="0" u="none" strike="noStrike" baseline="0" dirty="0">
                <a:solidFill>
                  <a:srgbClr val="000000"/>
                </a:solidFill>
                <a:latin typeface="Calibri" panose="020F0502020204030204" pitchFamily="34" charset="0"/>
              </a:rPr>
              <a:t>).</a:t>
            </a:r>
            <a:endParaRPr lang="fr-CH" dirty="0"/>
          </a:p>
        </p:txBody>
      </p:sp>
      <p:pic>
        <p:nvPicPr>
          <p:cNvPr id="4" name="Picture 3">
            <a:extLst>
              <a:ext uri="{FF2B5EF4-FFF2-40B4-BE49-F238E27FC236}">
                <a16:creationId xmlns:a16="http://schemas.microsoft.com/office/drawing/2014/main" id="{F2609BD8-3A04-4C77-A565-24D7589E7D13}"/>
              </a:ext>
            </a:extLst>
          </p:cNvPr>
          <p:cNvPicPr>
            <a:picLocks noChangeAspect="1"/>
          </p:cNvPicPr>
          <p:nvPr/>
        </p:nvPicPr>
        <p:blipFill>
          <a:blip r:embed="rId3"/>
          <a:stretch>
            <a:fillRect/>
          </a:stretch>
        </p:blipFill>
        <p:spPr>
          <a:xfrm>
            <a:off x="615799" y="5126005"/>
            <a:ext cx="4646648" cy="423208"/>
          </a:xfrm>
          <a:prstGeom prst="rect">
            <a:avLst/>
          </a:prstGeom>
        </p:spPr>
      </p:pic>
      <p:pic>
        <p:nvPicPr>
          <p:cNvPr id="6" name="Picture 5">
            <a:extLst>
              <a:ext uri="{FF2B5EF4-FFF2-40B4-BE49-F238E27FC236}">
                <a16:creationId xmlns:a16="http://schemas.microsoft.com/office/drawing/2014/main" id="{C7CD5621-6085-42A6-B00D-BD3F27CB3752}"/>
              </a:ext>
            </a:extLst>
          </p:cNvPr>
          <p:cNvPicPr>
            <a:picLocks noChangeAspect="1"/>
          </p:cNvPicPr>
          <p:nvPr/>
        </p:nvPicPr>
        <p:blipFill>
          <a:blip r:embed="rId4"/>
          <a:stretch>
            <a:fillRect/>
          </a:stretch>
        </p:blipFill>
        <p:spPr>
          <a:xfrm>
            <a:off x="6002433" y="3429000"/>
            <a:ext cx="2320301" cy="2320301"/>
          </a:xfrm>
          <a:prstGeom prst="rect">
            <a:avLst/>
          </a:prstGeom>
        </p:spPr>
      </p:pic>
    </p:spTree>
    <p:extLst>
      <p:ext uri="{BB962C8B-B14F-4D97-AF65-F5344CB8AC3E}">
        <p14:creationId xmlns:p14="http://schemas.microsoft.com/office/powerpoint/2010/main" val="239863043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PostGIS</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522816" y="2121693"/>
            <a:ext cx="7622117" cy="2277547"/>
          </a:xfrm>
          <a:prstGeom prst="rect">
            <a:avLst/>
          </a:prstGeom>
          <a:noFill/>
        </p:spPr>
        <p:txBody>
          <a:bodyPr wrap="square">
            <a:spAutoFit/>
          </a:bodyPr>
          <a:lstStyle/>
          <a:p>
            <a:r>
              <a:rPr lang="fr-CH" dirty="0"/>
              <a:t>POSTGIS offre quatre types spatiaux principaux</a:t>
            </a:r>
          </a:p>
          <a:p>
            <a:pPr marL="285750" indent="-285750">
              <a:buFont typeface="Arial" panose="020B0604020202020204" pitchFamily="34" charset="0"/>
              <a:buChar char="•"/>
            </a:pPr>
            <a:r>
              <a:rPr lang="fr-CH" sz="1800" b="1" i="0" u="none" strike="noStrike" baseline="0" dirty="0" err="1">
                <a:latin typeface="Calibri-Bold"/>
              </a:rPr>
              <a:t>Geometry</a:t>
            </a:r>
            <a:r>
              <a:rPr lang="fr-CH" dirty="0"/>
              <a:t> : type planaire basé sur les mathématiques cartésiennes (éléments : points, lignes, polygones, ...).</a:t>
            </a:r>
          </a:p>
          <a:p>
            <a:pPr marL="285750" indent="-285750">
              <a:buFont typeface="Arial" panose="020B0604020202020204" pitchFamily="34" charset="0"/>
              <a:buChar char="•"/>
            </a:pPr>
            <a:r>
              <a:rPr lang="fr-CH" sz="1800" b="1" i="0" u="none" strike="noStrike" baseline="0" dirty="0" err="1">
                <a:latin typeface="Calibri-Bold"/>
              </a:rPr>
              <a:t>Geography</a:t>
            </a:r>
            <a:r>
              <a:rPr lang="fr-CH" dirty="0"/>
              <a:t> : type géodésique sphéroïdal (des lignes et des polygones sont dessinés sur une surface courbe).</a:t>
            </a:r>
          </a:p>
          <a:p>
            <a:pPr marL="285750" indent="-285750">
              <a:buFont typeface="Arial" panose="020B0604020202020204" pitchFamily="34" charset="0"/>
              <a:buChar char="•"/>
            </a:pPr>
            <a:r>
              <a:rPr lang="fr-CH" sz="1800" b="1" i="0" u="none" strike="noStrike" baseline="0" dirty="0" err="1">
                <a:latin typeface="Calibri-Bold"/>
              </a:rPr>
              <a:t>Topology</a:t>
            </a:r>
            <a:r>
              <a:rPr lang="fr-CH" sz="1800" b="1" i="0" u="none" strike="noStrike" baseline="0" dirty="0">
                <a:latin typeface="Calibri-Bold"/>
              </a:rPr>
              <a:t> : </a:t>
            </a:r>
            <a:r>
              <a:rPr lang="fr-CH" dirty="0"/>
              <a:t>type de modèle relationnel. Les objets sont représentés comme un réseau de nœuds et d'arêtes.</a:t>
            </a:r>
          </a:p>
          <a:p>
            <a:pPr marL="285750" indent="-285750">
              <a:buFont typeface="Arial" panose="020B0604020202020204" pitchFamily="34" charset="0"/>
              <a:buChar char="•"/>
            </a:pPr>
            <a:r>
              <a:rPr lang="fr-CH" sz="1800" b="1" i="0" u="none" strike="noStrike" baseline="0" dirty="0">
                <a:latin typeface="Calibri-Bold"/>
              </a:rPr>
              <a:t>Raster</a:t>
            </a:r>
            <a:r>
              <a:rPr lang="fr-CH" dirty="0"/>
              <a:t> : l'espace est modélisé comme une grille de cellules rectangulaires, chacune contenant une valeur numérique</a:t>
            </a:r>
          </a:p>
        </p:txBody>
      </p:sp>
    </p:spTree>
    <p:extLst>
      <p:ext uri="{BB962C8B-B14F-4D97-AF65-F5344CB8AC3E}">
        <p14:creationId xmlns:p14="http://schemas.microsoft.com/office/powerpoint/2010/main" val="259596195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PostGIS</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522816" y="2121693"/>
            <a:ext cx="7622117" cy="738664"/>
          </a:xfrm>
          <a:prstGeom prst="rect">
            <a:avLst/>
          </a:prstGeom>
          <a:noFill/>
        </p:spPr>
        <p:txBody>
          <a:bodyPr wrap="square">
            <a:spAutoFit/>
          </a:bodyPr>
          <a:lstStyle/>
          <a:p>
            <a:r>
              <a:rPr lang="fr-CH" dirty="0"/>
              <a:t>Le sous-types de géométrie le plus simple : Points</a:t>
            </a:r>
          </a:p>
          <a:p>
            <a:endParaRPr lang="fr-CH" dirty="0"/>
          </a:p>
          <a:p>
            <a:endParaRPr lang="fr-CH" dirty="0"/>
          </a:p>
        </p:txBody>
      </p:sp>
      <p:pic>
        <p:nvPicPr>
          <p:cNvPr id="3" name="Picture 2">
            <a:extLst>
              <a:ext uri="{FF2B5EF4-FFF2-40B4-BE49-F238E27FC236}">
                <a16:creationId xmlns:a16="http://schemas.microsoft.com/office/drawing/2014/main" id="{B153B4F1-0860-4961-98AD-3AC51D9322C9}"/>
              </a:ext>
            </a:extLst>
          </p:cNvPr>
          <p:cNvPicPr>
            <a:picLocks noChangeAspect="1"/>
          </p:cNvPicPr>
          <p:nvPr/>
        </p:nvPicPr>
        <p:blipFill>
          <a:blip r:embed="rId3"/>
          <a:stretch>
            <a:fillRect/>
          </a:stretch>
        </p:blipFill>
        <p:spPr>
          <a:xfrm>
            <a:off x="1464733" y="2538624"/>
            <a:ext cx="5681133" cy="1909869"/>
          </a:xfrm>
          <a:prstGeom prst="rect">
            <a:avLst/>
          </a:prstGeom>
        </p:spPr>
      </p:pic>
      <p:pic>
        <p:nvPicPr>
          <p:cNvPr id="5" name="Picture 4">
            <a:extLst>
              <a:ext uri="{FF2B5EF4-FFF2-40B4-BE49-F238E27FC236}">
                <a16:creationId xmlns:a16="http://schemas.microsoft.com/office/drawing/2014/main" id="{60CB3BC1-FC36-4A5F-81C2-E065713284B0}"/>
              </a:ext>
            </a:extLst>
          </p:cNvPr>
          <p:cNvPicPr>
            <a:picLocks noChangeAspect="1"/>
          </p:cNvPicPr>
          <p:nvPr/>
        </p:nvPicPr>
        <p:blipFill>
          <a:blip r:embed="rId4"/>
          <a:stretch>
            <a:fillRect/>
          </a:stretch>
        </p:blipFill>
        <p:spPr>
          <a:xfrm>
            <a:off x="1196977" y="4688489"/>
            <a:ext cx="6609086" cy="1263578"/>
          </a:xfrm>
          <a:prstGeom prst="rect">
            <a:avLst/>
          </a:prstGeom>
        </p:spPr>
      </p:pic>
    </p:spTree>
    <p:extLst>
      <p:ext uri="{BB962C8B-B14F-4D97-AF65-F5344CB8AC3E}">
        <p14:creationId xmlns:p14="http://schemas.microsoft.com/office/powerpoint/2010/main" val="324905021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PostGIS</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4" name="Picture 3">
            <a:extLst>
              <a:ext uri="{FF2B5EF4-FFF2-40B4-BE49-F238E27FC236}">
                <a16:creationId xmlns:a16="http://schemas.microsoft.com/office/drawing/2014/main" id="{8A9D8310-54D9-47B2-8C58-EA523B30DE1C}"/>
              </a:ext>
            </a:extLst>
          </p:cNvPr>
          <p:cNvPicPr>
            <a:picLocks noChangeAspect="1"/>
          </p:cNvPicPr>
          <p:nvPr/>
        </p:nvPicPr>
        <p:blipFill rotWithShape="1">
          <a:blip r:embed="rId3"/>
          <a:srcRect t="1631"/>
          <a:stretch/>
        </p:blipFill>
        <p:spPr>
          <a:xfrm>
            <a:off x="328082" y="1947323"/>
            <a:ext cx="8111067" cy="2963353"/>
          </a:xfrm>
          <a:prstGeom prst="rect">
            <a:avLst/>
          </a:prstGeom>
        </p:spPr>
      </p:pic>
    </p:spTree>
    <p:extLst>
      <p:ext uri="{BB962C8B-B14F-4D97-AF65-F5344CB8AC3E}">
        <p14:creationId xmlns:p14="http://schemas.microsoft.com/office/powerpoint/2010/main" val="393669283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PostGIS</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3" name="Picture 2">
            <a:extLst>
              <a:ext uri="{FF2B5EF4-FFF2-40B4-BE49-F238E27FC236}">
                <a16:creationId xmlns:a16="http://schemas.microsoft.com/office/drawing/2014/main" id="{E42E2D4A-8122-44EF-884E-019DDC51F022}"/>
              </a:ext>
            </a:extLst>
          </p:cNvPr>
          <p:cNvPicPr>
            <a:picLocks noChangeAspect="1"/>
          </p:cNvPicPr>
          <p:nvPr/>
        </p:nvPicPr>
        <p:blipFill>
          <a:blip r:embed="rId3"/>
          <a:stretch>
            <a:fillRect/>
          </a:stretch>
        </p:blipFill>
        <p:spPr>
          <a:xfrm>
            <a:off x="592667" y="2049005"/>
            <a:ext cx="7543800" cy="3003431"/>
          </a:xfrm>
          <a:prstGeom prst="rect">
            <a:avLst/>
          </a:prstGeom>
        </p:spPr>
      </p:pic>
    </p:spTree>
    <p:extLst>
      <p:ext uri="{BB962C8B-B14F-4D97-AF65-F5344CB8AC3E}">
        <p14:creationId xmlns:p14="http://schemas.microsoft.com/office/powerpoint/2010/main" val="197278949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Google Shape;40;p2"/>
          <p:cNvPicPr preferRelativeResize="0"/>
          <p:nvPr/>
        </p:nvPicPr>
        <p:blipFill rotWithShape="1">
          <a:blip r:embed="rId3">
            <a:alphaModFix/>
          </a:blip>
          <a:srcRect/>
          <a:stretch/>
        </p:blipFill>
        <p:spPr>
          <a:xfrm>
            <a:off x="1187624" y="1578826"/>
            <a:ext cx="7967487" cy="4379396"/>
          </a:xfrm>
          <a:prstGeom prst="rect">
            <a:avLst/>
          </a:prstGeom>
          <a:noFill/>
          <a:ln>
            <a:noFill/>
          </a:ln>
        </p:spPr>
      </p:pic>
      <p:pic>
        <p:nvPicPr>
          <p:cNvPr id="41" name="Google Shape;41;p2" descr="B5.gif"/>
          <p:cNvPicPr preferRelativeResize="0"/>
          <p:nvPr/>
        </p:nvPicPr>
        <p:blipFill rotWithShape="1">
          <a:blip r:embed="rId4">
            <a:alphaModFix/>
          </a:blip>
          <a:srcRect/>
          <a:stretch/>
        </p:blipFill>
        <p:spPr>
          <a:xfrm rot="676489">
            <a:off x="5350284" y="5029858"/>
            <a:ext cx="396875" cy="412750"/>
          </a:xfrm>
          <a:prstGeom prst="rect">
            <a:avLst/>
          </a:prstGeom>
          <a:noFill/>
          <a:ln>
            <a:noFill/>
          </a:ln>
        </p:spPr>
      </p:pic>
      <p:pic>
        <p:nvPicPr>
          <p:cNvPr id="42" name="Google Shape;42;p2" descr="B4.gif"/>
          <p:cNvPicPr preferRelativeResize="0"/>
          <p:nvPr/>
        </p:nvPicPr>
        <p:blipFill rotWithShape="1">
          <a:blip r:embed="rId5">
            <a:alphaModFix/>
          </a:blip>
          <a:srcRect/>
          <a:stretch/>
        </p:blipFill>
        <p:spPr>
          <a:xfrm rot="-692607">
            <a:off x="4708232" y="5130473"/>
            <a:ext cx="612775" cy="661987"/>
          </a:xfrm>
          <a:prstGeom prst="rect">
            <a:avLst/>
          </a:prstGeom>
          <a:noFill/>
          <a:ln>
            <a:noFill/>
          </a:ln>
        </p:spPr>
      </p:pic>
      <p:pic>
        <p:nvPicPr>
          <p:cNvPr id="43" name="Google Shape;43;p2" descr="S10.gif"/>
          <p:cNvPicPr preferRelativeResize="0"/>
          <p:nvPr/>
        </p:nvPicPr>
        <p:blipFill rotWithShape="1">
          <a:blip r:embed="rId6">
            <a:alphaModFix/>
          </a:blip>
          <a:srcRect/>
          <a:stretch/>
        </p:blipFill>
        <p:spPr>
          <a:xfrm rot="-656350">
            <a:off x="8025994" y="2055420"/>
            <a:ext cx="295275" cy="312737"/>
          </a:xfrm>
          <a:prstGeom prst="rect">
            <a:avLst/>
          </a:prstGeom>
          <a:noFill/>
          <a:ln>
            <a:noFill/>
          </a:ln>
        </p:spPr>
      </p:pic>
      <p:pic>
        <p:nvPicPr>
          <p:cNvPr id="44" name="Google Shape;44;p2" descr="S9.gif"/>
          <p:cNvPicPr preferRelativeResize="0"/>
          <p:nvPr/>
        </p:nvPicPr>
        <p:blipFill rotWithShape="1">
          <a:blip r:embed="rId7">
            <a:alphaModFix/>
          </a:blip>
          <a:srcRect/>
          <a:stretch/>
        </p:blipFill>
        <p:spPr>
          <a:xfrm rot="1413584">
            <a:off x="8365140" y="2316557"/>
            <a:ext cx="266700" cy="288925"/>
          </a:xfrm>
          <a:prstGeom prst="rect">
            <a:avLst/>
          </a:prstGeom>
          <a:noFill/>
          <a:ln>
            <a:noFill/>
          </a:ln>
        </p:spPr>
      </p:pic>
      <p:pic>
        <p:nvPicPr>
          <p:cNvPr id="45" name="Google Shape;45;p2" descr="S8.gif"/>
          <p:cNvPicPr preferRelativeResize="0"/>
          <p:nvPr/>
        </p:nvPicPr>
        <p:blipFill rotWithShape="1">
          <a:blip r:embed="rId8">
            <a:alphaModFix/>
          </a:blip>
          <a:srcRect/>
          <a:stretch/>
        </p:blipFill>
        <p:spPr>
          <a:xfrm rot="-909934">
            <a:off x="8599468" y="2763850"/>
            <a:ext cx="344488" cy="361950"/>
          </a:xfrm>
          <a:prstGeom prst="rect">
            <a:avLst/>
          </a:prstGeom>
          <a:noFill/>
          <a:ln>
            <a:noFill/>
          </a:ln>
        </p:spPr>
      </p:pic>
      <p:pic>
        <p:nvPicPr>
          <p:cNvPr id="46" name="Google Shape;46;p2" descr="S7.gif"/>
          <p:cNvPicPr preferRelativeResize="0"/>
          <p:nvPr/>
        </p:nvPicPr>
        <p:blipFill rotWithShape="1">
          <a:blip r:embed="rId9">
            <a:alphaModFix/>
          </a:blip>
          <a:srcRect/>
          <a:stretch/>
        </p:blipFill>
        <p:spPr>
          <a:xfrm>
            <a:off x="8546934" y="3284264"/>
            <a:ext cx="277812" cy="285750"/>
          </a:xfrm>
          <a:prstGeom prst="rect">
            <a:avLst/>
          </a:prstGeom>
          <a:noFill/>
          <a:ln>
            <a:noFill/>
          </a:ln>
        </p:spPr>
      </p:pic>
      <p:pic>
        <p:nvPicPr>
          <p:cNvPr id="47" name="Google Shape;47;p2" descr="S6.gif"/>
          <p:cNvPicPr preferRelativeResize="0"/>
          <p:nvPr/>
        </p:nvPicPr>
        <p:blipFill rotWithShape="1">
          <a:blip r:embed="rId10">
            <a:alphaModFix/>
          </a:blip>
          <a:srcRect/>
          <a:stretch/>
        </p:blipFill>
        <p:spPr>
          <a:xfrm rot="-880253">
            <a:off x="8388184" y="4260442"/>
            <a:ext cx="317500" cy="346075"/>
          </a:xfrm>
          <a:prstGeom prst="rect">
            <a:avLst/>
          </a:prstGeom>
          <a:noFill/>
          <a:ln>
            <a:noFill/>
          </a:ln>
        </p:spPr>
      </p:pic>
      <p:pic>
        <p:nvPicPr>
          <p:cNvPr id="48" name="Google Shape;48;p2" descr="S5.gif"/>
          <p:cNvPicPr preferRelativeResize="0"/>
          <p:nvPr/>
        </p:nvPicPr>
        <p:blipFill rotWithShape="1">
          <a:blip r:embed="rId11">
            <a:alphaModFix/>
          </a:blip>
          <a:srcRect/>
          <a:stretch/>
        </p:blipFill>
        <p:spPr>
          <a:xfrm rot="-1795067">
            <a:off x="8073880" y="4786938"/>
            <a:ext cx="403225" cy="407988"/>
          </a:xfrm>
          <a:prstGeom prst="rect">
            <a:avLst/>
          </a:prstGeom>
          <a:noFill/>
          <a:ln>
            <a:noFill/>
          </a:ln>
        </p:spPr>
      </p:pic>
      <p:pic>
        <p:nvPicPr>
          <p:cNvPr id="49" name="Google Shape;49;p2" descr="S4.gif"/>
          <p:cNvPicPr preferRelativeResize="0"/>
          <p:nvPr/>
        </p:nvPicPr>
        <p:blipFill rotWithShape="1">
          <a:blip r:embed="rId12">
            <a:alphaModFix/>
          </a:blip>
          <a:srcRect/>
          <a:stretch/>
        </p:blipFill>
        <p:spPr>
          <a:xfrm rot="736464">
            <a:off x="7661008" y="5243226"/>
            <a:ext cx="355600" cy="396875"/>
          </a:xfrm>
          <a:prstGeom prst="rect">
            <a:avLst/>
          </a:prstGeom>
          <a:noFill/>
          <a:ln>
            <a:noFill/>
          </a:ln>
        </p:spPr>
      </p:pic>
      <p:pic>
        <p:nvPicPr>
          <p:cNvPr id="50" name="Google Shape;50;p2" descr="S3.gif"/>
          <p:cNvPicPr preferRelativeResize="0"/>
          <p:nvPr/>
        </p:nvPicPr>
        <p:blipFill rotWithShape="1">
          <a:blip r:embed="rId13">
            <a:alphaModFix/>
          </a:blip>
          <a:srcRect/>
          <a:stretch/>
        </p:blipFill>
        <p:spPr>
          <a:xfrm>
            <a:off x="7014721" y="5013038"/>
            <a:ext cx="396875" cy="428625"/>
          </a:xfrm>
          <a:prstGeom prst="rect">
            <a:avLst/>
          </a:prstGeom>
          <a:noFill/>
          <a:ln>
            <a:noFill/>
          </a:ln>
        </p:spPr>
      </p:pic>
      <p:pic>
        <p:nvPicPr>
          <p:cNvPr id="51" name="Google Shape;51;p2" descr="S2.gif"/>
          <p:cNvPicPr preferRelativeResize="0"/>
          <p:nvPr/>
        </p:nvPicPr>
        <p:blipFill rotWithShape="1">
          <a:blip r:embed="rId14">
            <a:alphaModFix/>
          </a:blip>
          <a:srcRect/>
          <a:stretch/>
        </p:blipFill>
        <p:spPr>
          <a:xfrm rot="-1154934">
            <a:off x="6553161" y="4763615"/>
            <a:ext cx="371475" cy="400050"/>
          </a:xfrm>
          <a:prstGeom prst="rect">
            <a:avLst/>
          </a:prstGeom>
          <a:noFill/>
          <a:ln>
            <a:noFill/>
          </a:ln>
        </p:spPr>
      </p:pic>
      <p:pic>
        <p:nvPicPr>
          <p:cNvPr id="52" name="Google Shape;52;p2" descr="S1.gif"/>
          <p:cNvPicPr preferRelativeResize="0"/>
          <p:nvPr/>
        </p:nvPicPr>
        <p:blipFill rotWithShape="1">
          <a:blip r:embed="rId15">
            <a:alphaModFix/>
          </a:blip>
          <a:srcRect/>
          <a:stretch/>
        </p:blipFill>
        <p:spPr>
          <a:xfrm rot="-511436">
            <a:off x="5899258" y="5026537"/>
            <a:ext cx="458787" cy="454025"/>
          </a:xfrm>
          <a:prstGeom prst="rect">
            <a:avLst/>
          </a:prstGeom>
          <a:noFill/>
          <a:ln>
            <a:noFill/>
          </a:ln>
        </p:spPr>
      </p:pic>
      <p:pic>
        <p:nvPicPr>
          <p:cNvPr id="53" name="Google Shape;53;p2" descr="B3.gif"/>
          <p:cNvPicPr preferRelativeResize="0"/>
          <p:nvPr/>
        </p:nvPicPr>
        <p:blipFill rotWithShape="1">
          <a:blip r:embed="rId16">
            <a:alphaModFix/>
          </a:blip>
          <a:srcRect/>
          <a:stretch/>
        </p:blipFill>
        <p:spPr>
          <a:xfrm rot="1214792">
            <a:off x="3939066" y="5110884"/>
            <a:ext cx="654050" cy="669925"/>
          </a:xfrm>
          <a:prstGeom prst="rect">
            <a:avLst/>
          </a:prstGeom>
          <a:noFill/>
          <a:ln>
            <a:noFill/>
          </a:ln>
        </p:spPr>
      </p:pic>
      <p:pic>
        <p:nvPicPr>
          <p:cNvPr id="54" name="Google Shape;54;p2" descr="B2.gif"/>
          <p:cNvPicPr preferRelativeResize="0"/>
          <p:nvPr/>
        </p:nvPicPr>
        <p:blipFill rotWithShape="1">
          <a:blip r:embed="rId17">
            <a:alphaModFix/>
          </a:blip>
          <a:srcRect/>
          <a:stretch/>
        </p:blipFill>
        <p:spPr>
          <a:xfrm rot="-630657">
            <a:off x="2999461" y="5203619"/>
            <a:ext cx="903287" cy="1000125"/>
          </a:xfrm>
          <a:prstGeom prst="rect">
            <a:avLst/>
          </a:prstGeom>
          <a:noFill/>
          <a:ln>
            <a:noFill/>
          </a:ln>
        </p:spPr>
      </p:pic>
      <p:pic>
        <p:nvPicPr>
          <p:cNvPr id="55" name="Google Shape;55;p2" descr="B1.gif"/>
          <p:cNvPicPr preferRelativeResize="0"/>
          <p:nvPr/>
        </p:nvPicPr>
        <p:blipFill rotWithShape="1">
          <a:blip r:embed="rId18">
            <a:alphaModFix/>
          </a:blip>
          <a:srcRect/>
          <a:stretch/>
        </p:blipFill>
        <p:spPr>
          <a:xfrm rot="-1255784">
            <a:off x="1672934" y="5480049"/>
            <a:ext cx="1360487" cy="1484313"/>
          </a:xfrm>
          <a:prstGeom prst="rect">
            <a:avLst/>
          </a:prstGeom>
          <a:noFill/>
          <a:ln>
            <a:noFill/>
          </a:ln>
        </p:spPr>
      </p:pic>
      <p:pic>
        <p:nvPicPr>
          <p:cNvPr id="56" name="Google Shape;56;p2"/>
          <p:cNvPicPr preferRelativeResize="0"/>
          <p:nvPr/>
        </p:nvPicPr>
        <p:blipFill rotWithShape="1">
          <a:blip r:embed="rId19">
            <a:alphaModFix/>
          </a:blip>
          <a:srcRect/>
          <a:stretch/>
        </p:blipFill>
        <p:spPr>
          <a:xfrm rot="1247095">
            <a:off x="7363874" y="1598971"/>
            <a:ext cx="284145" cy="280988"/>
          </a:xfrm>
          <a:prstGeom prst="rect">
            <a:avLst/>
          </a:prstGeom>
          <a:noFill/>
          <a:ln>
            <a:noFill/>
          </a:ln>
        </p:spPr>
      </p:pic>
      <p:pic>
        <p:nvPicPr>
          <p:cNvPr id="57" name="Google Shape;57;p2"/>
          <p:cNvPicPr preferRelativeResize="0"/>
          <p:nvPr/>
        </p:nvPicPr>
        <p:blipFill rotWithShape="1">
          <a:blip r:embed="rId20">
            <a:alphaModFix/>
          </a:blip>
          <a:srcRect/>
          <a:stretch/>
        </p:blipFill>
        <p:spPr>
          <a:xfrm rot="-466868">
            <a:off x="8531266" y="3732877"/>
            <a:ext cx="322019" cy="322019"/>
          </a:xfrm>
          <a:prstGeom prst="rect">
            <a:avLst/>
          </a:prstGeom>
          <a:noFill/>
          <a:ln>
            <a:noFill/>
          </a:ln>
        </p:spPr>
      </p:pic>
      <p:pic>
        <p:nvPicPr>
          <p:cNvPr id="58" name="Google Shape;58;p2" descr="C:\Users\Nicolas Ciana\Dropbox\technicien en géomatique BF\2016_2018\Modèles\logos\autres logos\CERTIF3_trans.png"/>
          <p:cNvPicPr preferRelativeResize="0"/>
          <p:nvPr/>
        </p:nvPicPr>
        <p:blipFill rotWithShape="1">
          <a:blip r:embed="rId21">
            <a:alphaModFix/>
          </a:blip>
          <a:srcRect/>
          <a:stretch/>
        </p:blipFill>
        <p:spPr>
          <a:xfrm>
            <a:off x="3846926" y="1612798"/>
            <a:ext cx="941098" cy="965228"/>
          </a:xfrm>
          <a:prstGeom prst="rect">
            <a:avLst/>
          </a:prstGeom>
          <a:noFill/>
          <a:ln>
            <a:noFill/>
          </a:ln>
        </p:spPr>
      </p:pic>
      <p:pic>
        <p:nvPicPr>
          <p:cNvPr id="59" name="Google Shape;59;p2" descr="S11.gif"/>
          <p:cNvPicPr preferRelativeResize="0"/>
          <p:nvPr/>
        </p:nvPicPr>
        <p:blipFill rotWithShape="1">
          <a:blip r:embed="rId22">
            <a:alphaModFix/>
          </a:blip>
          <a:srcRect/>
          <a:stretch/>
        </p:blipFill>
        <p:spPr>
          <a:xfrm>
            <a:off x="7722778" y="1785312"/>
            <a:ext cx="276225" cy="285750"/>
          </a:xfrm>
          <a:prstGeom prst="rect">
            <a:avLst/>
          </a:prstGeom>
          <a:noFill/>
          <a:ln>
            <a:noFill/>
          </a:ln>
        </p:spPr>
      </p:pic>
      <p:sp>
        <p:nvSpPr>
          <p:cNvPr id="60" name="Google Shape;60;p2"/>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61" name="Google Shape;61;p2"/>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Module BXX «gestion d’entreprise»</a:t>
            </a:r>
            <a:endParaRPr/>
          </a:p>
        </p:txBody>
      </p:sp>
      <p:pic>
        <p:nvPicPr>
          <p:cNvPr id="62" name="Google Shape;62;p2" descr="B3.jpg"/>
          <p:cNvPicPr preferRelativeResize="0"/>
          <p:nvPr/>
        </p:nvPicPr>
        <p:blipFill rotWithShape="1">
          <a:blip r:embed="rId23">
            <a:alphaModFix/>
          </a:blip>
          <a:srcRect/>
          <a:stretch/>
        </p:blipFill>
        <p:spPr>
          <a:xfrm>
            <a:off x="1" y="-11112"/>
            <a:ext cx="2024744" cy="2071960"/>
          </a:xfrm>
          <a:prstGeom prst="rect">
            <a:avLst/>
          </a:prstGeom>
          <a:noFill/>
          <a:ln>
            <a:noFill/>
          </a:ln>
        </p:spPr>
      </p:pic>
      <p:sp>
        <p:nvSpPr>
          <p:cNvPr id="63" name="Google Shape;63;p2"/>
          <p:cNvSpPr txBox="1"/>
          <p:nvPr/>
        </p:nvSpPr>
        <p:spPr>
          <a:xfrm>
            <a:off x="4124517" y="6459688"/>
            <a:ext cx="1743625"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dirty="0">
                <a:solidFill>
                  <a:schemeClr val="dk1"/>
                </a:solidFill>
                <a:latin typeface="Century Gothic"/>
                <a:ea typeface="Century Gothic"/>
                <a:cs typeface="Century Gothic"/>
                <a:sym typeface="Century Gothic"/>
              </a:rPr>
              <a:t>Janvier 2022</a:t>
            </a:r>
            <a:endParaRPr sz="1600" b="1" i="0" u="none" strike="noStrike" cap="none" dirty="0">
              <a:solidFill>
                <a:schemeClr val="dk1"/>
              </a:solidFill>
              <a:latin typeface="Century Gothic"/>
              <a:ea typeface="Century Gothic"/>
              <a:cs typeface="Century Gothic"/>
              <a:sym typeface="Century Gothic"/>
            </a:endParaRPr>
          </a:p>
        </p:txBody>
      </p:sp>
      <p:sp>
        <p:nvSpPr>
          <p:cNvPr id="64" name="Google Shape;64;p2">
            <a:hlinkClick r:id="rId24"/>
          </p:cNvPr>
          <p:cNvSpPr/>
          <p:nvPr/>
        </p:nvSpPr>
        <p:spPr>
          <a:xfrm rot="-1396404">
            <a:off x="372957" y="3437418"/>
            <a:ext cx="3960439" cy="1294283"/>
          </a:xfrm>
          <a:prstGeom prst="rect">
            <a:avLst/>
          </a:prstGeom>
        </p:spPr>
        <p:txBody>
          <a:bodyPr>
            <a:prstTxWarp prst="textPlain">
              <a:avLst/>
            </a:prstTxWarp>
          </a:bodyPr>
          <a:lstStyle/>
          <a:p>
            <a:pPr lvl="0" algn="ctr"/>
            <a:r>
              <a:rPr b="0" i="0" dirty="0" err="1">
                <a:ln w="12700" cap="flat" cmpd="sng">
                  <a:solidFill>
                    <a:srgbClr val="000000"/>
                  </a:solidFill>
                  <a:prstDash val="solid"/>
                  <a:round/>
                  <a:headEnd type="none" w="sm" len="sm"/>
                  <a:tailEnd type="none" w="sm" len="sm"/>
                </a:ln>
                <a:solidFill>
                  <a:srgbClr val="FFC000"/>
                </a:solidFill>
                <a:latin typeface="Arial Black"/>
              </a:rPr>
              <a:t>Cours</a:t>
            </a:r>
            <a:r>
              <a:rPr b="0" i="0" dirty="0">
                <a:ln w="12700" cap="flat" cmpd="sng">
                  <a:solidFill>
                    <a:srgbClr val="000000"/>
                  </a:solidFill>
                  <a:prstDash val="solid"/>
                  <a:round/>
                  <a:headEnd type="none" w="sm" len="sm"/>
                  <a:tailEnd type="none" w="sm" len="sm"/>
                </a:ln>
                <a:solidFill>
                  <a:srgbClr val="FFC000"/>
                </a:solidFill>
                <a:latin typeface="Arial Black"/>
              </a:rPr>
              <a:t> : </a:t>
            </a:r>
            <a:r>
              <a:rPr lang="en-GB" b="0" i="0" dirty="0" err="1">
                <a:ln w="12700" cap="flat" cmpd="sng">
                  <a:solidFill>
                    <a:srgbClr val="000000"/>
                  </a:solidFill>
                  <a:prstDash val="solid"/>
                  <a:round/>
                  <a:headEnd type="none" w="sm" len="sm"/>
                  <a:tailEnd type="none" w="sm" len="sm"/>
                </a:ln>
                <a:solidFill>
                  <a:srgbClr val="FFC000"/>
                </a:solidFill>
                <a:latin typeface="Arial Black"/>
              </a:rPr>
              <a:t>PostGIS</a:t>
            </a:r>
            <a:endParaRPr b="0" i="0" dirty="0">
              <a:ln w="12700" cap="flat" cmpd="sng">
                <a:solidFill>
                  <a:srgbClr val="000000"/>
                </a:solidFill>
                <a:prstDash val="solid"/>
                <a:round/>
                <a:headEnd type="none" w="sm" len="sm"/>
                <a:tailEnd type="none" w="sm" len="sm"/>
              </a:ln>
              <a:solidFill>
                <a:srgbClr val="FFC000"/>
              </a:solidFill>
              <a:latin typeface="Arial Black"/>
            </a:endParaRPr>
          </a:p>
        </p:txBody>
      </p:sp>
      <p:pic>
        <p:nvPicPr>
          <p:cNvPr id="65" name="Google Shape;65;p2"/>
          <p:cNvPicPr preferRelativeResize="0"/>
          <p:nvPr/>
        </p:nvPicPr>
        <p:blipFill rotWithShape="1">
          <a:blip r:embed="rId25">
            <a:alphaModFix/>
          </a:blip>
          <a:srcRect/>
          <a:stretch/>
        </p:blipFill>
        <p:spPr>
          <a:xfrm>
            <a:off x="35497" y="5661248"/>
            <a:ext cx="1188128" cy="1181454"/>
          </a:xfrm>
          <a:prstGeom prst="rect">
            <a:avLst/>
          </a:prstGeom>
          <a:noFill/>
          <a:ln>
            <a:noFill/>
          </a:ln>
        </p:spPr>
      </p:pic>
      <p:sp>
        <p:nvSpPr>
          <p:cNvPr id="66" name="Google Shape;66;p2"/>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a:solidFill>
                  <a:srgbClr val="FF0000"/>
                </a:solidFill>
                <a:latin typeface="Century Gothic"/>
                <a:ea typeface="Century Gothic"/>
                <a:cs typeface="Century Gothic"/>
                <a:sym typeface="Century Gothic"/>
              </a:rPr>
              <a:t>Nom enseignant(e)</a:t>
            </a:r>
            <a:endParaRPr sz="1400" b="1" i="0" u="none" strike="noStrike" cap="none">
              <a:solidFill>
                <a:srgbClr val="FF0000"/>
              </a:solidFill>
              <a:latin typeface="Century Gothic"/>
              <a:ea typeface="Century Gothic"/>
              <a:cs typeface="Century Gothic"/>
              <a:sym typeface="Century Gothic"/>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10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1000"/>
                                        <p:tgtEl>
                                          <p:spTgt spid="45"/>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0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10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10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pic>
        <p:nvPicPr>
          <p:cNvPr id="4" name="Picture 3">
            <a:extLst>
              <a:ext uri="{FF2B5EF4-FFF2-40B4-BE49-F238E27FC236}">
                <a16:creationId xmlns:a16="http://schemas.microsoft.com/office/drawing/2014/main" id="{C044A60E-E1F3-42BD-9CAB-A40FFB19BEC0}"/>
              </a:ext>
            </a:extLst>
          </p:cNvPr>
          <p:cNvPicPr>
            <a:picLocks noChangeAspect="1"/>
          </p:cNvPicPr>
          <p:nvPr/>
        </p:nvPicPr>
        <p:blipFill>
          <a:blip r:embed="rId3"/>
          <a:stretch>
            <a:fillRect/>
          </a:stretch>
        </p:blipFill>
        <p:spPr>
          <a:xfrm>
            <a:off x="563033" y="1559542"/>
            <a:ext cx="8017933" cy="1407623"/>
          </a:xfrm>
          <a:prstGeom prst="rect">
            <a:avLst/>
          </a:prstGeom>
        </p:spPr>
      </p:pic>
      <p:sp>
        <p:nvSpPr>
          <p:cNvPr id="9" name="TextBox 8">
            <a:extLst>
              <a:ext uri="{FF2B5EF4-FFF2-40B4-BE49-F238E27FC236}">
                <a16:creationId xmlns:a16="http://schemas.microsoft.com/office/drawing/2014/main" id="{9E59764D-5EFF-4C80-A6DD-0B616FF67379}"/>
              </a:ext>
            </a:extLst>
          </p:cNvPr>
          <p:cNvSpPr txBox="1"/>
          <p:nvPr/>
        </p:nvSpPr>
        <p:spPr>
          <a:xfrm>
            <a:off x="658284" y="3237467"/>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336551" y="4314797"/>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spTree>
    <p:extLst>
      <p:ext uri="{BB962C8B-B14F-4D97-AF65-F5344CB8AC3E}">
        <p14:creationId xmlns:p14="http://schemas.microsoft.com/office/powerpoint/2010/main" val="145278849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243417" y="2596089"/>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pic>
        <p:nvPicPr>
          <p:cNvPr id="3" name="Picture 2">
            <a:extLst>
              <a:ext uri="{FF2B5EF4-FFF2-40B4-BE49-F238E27FC236}">
                <a16:creationId xmlns:a16="http://schemas.microsoft.com/office/drawing/2014/main" id="{634D3342-DE50-48A0-AFF2-15473EEEC153}"/>
              </a:ext>
            </a:extLst>
          </p:cNvPr>
          <p:cNvPicPr>
            <a:picLocks noChangeAspect="1"/>
          </p:cNvPicPr>
          <p:nvPr/>
        </p:nvPicPr>
        <p:blipFill>
          <a:blip r:embed="rId3"/>
          <a:stretch>
            <a:fillRect/>
          </a:stretch>
        </p:blipFill>
        <p:spPr>
          <a:xfrm>
            <a:off x="838200" y="4202111"/>
            <a:ext cx="7747000" cy="2356173"/>
          </a:xfrm>
          <a:prstGeom prst="rect">
            <a:avLst/>
          </a:prstGeom>
        </p:spPr>
      </p:pic>
    </p:spTree>
    <p:extLst>
      <p:ext uri="{BB962C8B-B14F-4D97-AF65-F5344CB8AC3E}">
        <p14:creationId xmlns:p14="http://schemas.microsoft.com/office/powerpoint/2010/main" val="123395268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923330"/>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SELECT id, </a:t>
            </a:r>
            <a:r>
              <a:rPr lang="en-GB" sz="1800" b="0" i="0" u="none" strike="noStrike" baseline="0" dirty="0" err="1">
                <a:solidFill>
                  <a:srgbClr val="FF0000"/>
                </a:solidFill>
                <a:latin typeface="Consolas" panose="020B0609020204030204" pitchFamily="49" charset="0"/>
              </a:rPr>
              <a:t>ST_AsText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err="1">
                <a:solidFill>
                  <a:srgbClr val="FF0000"/>
                </a:solidFill>
                <a:latin typeface="Consolas" panose="020B0609020204030204" pitchFamily="49" charset="0"/>
              </a:rPr>
              <a:t>ST_AsEwkt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ST_X(</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ST_Y(</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p>
          <a:p>
            <a:pPr algn="l"/>
            <a:r>
              <a:rPr lang="fr-CH" sz="1800" b="0" i="0" u="none" strike="noStrike" baseline="0" dirty="0">
                <a:solidFill>
                  <a:srgbClr val="000000"/>
                </a:solidFill>
                <a:latin typeface="Consolas" panose="020B0609020204030204" pitchFamily="49" charset="0"/>
              </a:rPr>
              <a:t>FROM </a:t>
            </a:r>
            <a:r>
              <a:rPr lang="fr-CH" sz="1800" b="0" i="0" u="none" strike="noStrike" baseline="0" dirty="0" err="1">
                <a:solidFill>
                  <a:srgbClr val="000000"/>
                </a:solidFill>
                <a:latin typeface="Consolas" panose="020B0609020204030204" pitchFamily="49" charset="0"/>
              </a:rPr>
              <a:t>cities</a:t>
            </a:r>
            <a:r>
              <a:rPr lang="fr-CH" sz="1800" b="0" i="0" u="none" strike="noStrike" baseline="0" dirty="0">
                <a:solidFill>
                  <a:srgbClr val="000000"/>
                </a:solidFill>
                <a:latin typeface="Consolas" panose="020B0609020204030204" pitchFamily="49" charset="0"/>
              </a:rPr>
              <a:t>;</a:t>
            </a:r>
            <a:endParaRPr lang="fr-CH" dirty="0"/>
          </a:p>
        </p:txBody>
      </p:sp>
      <p:pic>
        <p:nvPicPr>
          <p:cNvPr id="4" name="Picture 3">
            <a:extLst>
              <a:ext uri="{FF2B5EF4-FFF2-40B4-BE49-F238E27FC236}">
                <a16:creationId xmlns:a16="http://schemas.microsoft.com/office/drawing/2014/main" id="{CA112C54-AAA1-4A82-B50A-1C2A301F3BE2}"/>
              </a:ext>
            </a:extLst>
          </p:cNvPr>
          <p:cNvPicPr>
            <a:picLocks noChangeAspect="1"/>
          </p:cNvPicPr>
          <p:nvPr/>
        </p:nvPicPr>
        <p:blipFill>
          <a:blip r:embed="rId3"/>
          <a:stretch>
            <a:fillRect/>
          </a:stretch>
        </p:blipFill>
        <p:spPr>
          <a:xfrm>
            <a:off x="440267" y="3094664"/>
            <a:ext cx="7645400" cy="997987"/>
          </a:xfrm>
          <a:prstGeom prst="rect">
            <a:avLst/>
          </a:prstGeom>
        </p:spPr>
      </p:pic>
    </p:spTree>
    <p:extLst>
      <p:ext uri="{BB962C8B-B14F-4D97-AF65-F5344CB8AC3E}">
        <p14:creationId xmlns:p14="http://schemas.microsoft.com/office/powerpoint/2010/main" val="112795651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1200329"/>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float </a:t>
            </a:r>
            <a:r>
              <a:rPr lang="en-GB" sz="1800" b="1" i="0" u="none" strike="noStrike" baseline="0" dirty="0" err="1">
                <a:solidFill>
                  <a:srgbClr val="FF0000"/>
                </a:solidFill>
                <a:latin typeface="Consolas-Bold"/>
              </a:rPr>
              <a:t>ST_Distance</a:t>
            </a:r>
            <a:r>
              <a:rPr lang="en-GB" sz="1800" b="0" i="0" u="none" strike="noStrike" baseline="0" dirty="0">
                <a:solidFill>
                  <a:srgbClr val="000000"/>
                </a:solidFill>
                <a:latin typeface="Consolas" panose="020B0609020204030204" pitchFamily="49" charset="0"/>
              </a:rPr>
              <a:t>(geometry g1, geometry 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ST_DistanceSpheroid</a:t>
            </a:r>
            <a:r>
              <a:rPr lang="en-GB" sz="1800" b="0" i="0" u="none" strike="noStrike" baseline="0" dirty="0">
                <a:solidFill>
                  <a:srgbClr val="000000"/>
                </a:solidFill>
                <a:latin typeface="Consolas" panose="020B0609020204030204" pitchFamily="49" charset="0"/>
              </a:rPr>
              <a:t>(geography gg1, geography gg2);</a:t>
            </a:r>
            <a:endParaRPr lang="fr-CH" dirty="0"/>
          </a:p>
        </p:txBody>
      </p:sp>
      <p:sp>
        <p:nvSpPr>
          <p:cNvPr id="6" name="TextBox 5">
            <a:extLst>
              <a:ext uri="{FF2B5EF4-FFF2-40B4-BE49-F238E27FC236}">
                <a16:creationId xmlns:a16="http://schemas.microsoft.com/office/drawing/2014/main" id="{110F45BA-2E8D-422D-9FE3-BB6DEE2C02E6}"/>
              </a:ext>
            </a:extLst>
          </p:cNvPr>
          <p:cNvSpPr txBox="1"/>
          <p:nvPr/>
        </p:nvSpPr>
        <p:spPr>
          <a:xfrm>
            <a:off x="700616" y="3231346"/>
            <a:ext cx="7037917" cy="738664"/>
          </a:xfrm>
          <a:prstGeom prst="rect">
            <a:avLst/>
          </a:prstGeom>
          <a:noFill/>
        </p:spPr>
        <p:txBody>
          <a:bodyPr wrap="square">
            <a:spAutoFit/>
          </a:bodyPr>
          <a:lstStyle/>
          <a:p>
            <a:pPr algn="l"/>
            <a:r>
              <a:rPr lang="en-GB" sz="1400" b="1" i="0" u="none" strike="noStrike" baseline="0" dirty="0">
                <a:latin typeface="Consolas-Bold"/>
              </a:rPr>
              <a:t>SELECT p1.name,p2.name ,</a:t>
            </a:r>
            <a:r>
              <a:rPr lang="en-GB" sz="1400" b="1" i="0" u="none" strike="noStrike" baseline="0" dirty="0" err="1">
                <a:latin typeface="Consolas-Bold"/>
              </a:rPr>
              <a:t>ST_DistanceSphere</a:t>
            </a:r>
            <a:r>
              <a:rPr lang="en-GB" sz="1400" b="1" i="0" u="none" strike="noStrike" baseline="0" dirty="0">
                <a:latin typeface="Consolas-Bold"/>
              </a:rPr>
              <a:t>(p1.the_geom,p2.the_geom) FROM cities</a:t>
            </a:r>
          </a:p>
          <a:p>
            <a:pPr algn="l"/>
            <a:r>
              <a:rPr lang="en-GB" sz="1400" b="1" i="0" u="none" strike="noStrike" baseline="0" dirty="0">
                <a:latin typeface="Consolas-Bold"/>
              </a:rPr>
              <a:t>AS p1, cities AS p2 WHERE p1.id &gt; p2.id;</a:t>
            </a:r>
            <a:endParaRPr lang="fr-CH" dirty="0"/>
          </a:p>
        </p:txBody>
      </p:sp>
      <p:pic>
        <p:nvPicPr>
          <p:cNvPr id="5" name="Picture 4">
            <a:extLst>
              <a:ext uri="{FF2B5EF4-FFF2-40B4-BE49-F238E27FC236}">
                <a16:creationId xmlns:a16="http://schemas.microsoft.com/office/drawing/2014/main" id="{D76674E7-F3AC-4E66-B8BE-E276FFDA295D}"/>
              </a:ext>
            </a:extLst>
          </p:cNvPr>
          <p:cNvPicPr>
            <a:picLocks noChangeAspect="1"/>
          </p:cNvPicPr>
          <p:nvPr/>
        </p:nvPicPr>
        <p:blipFill>
          <a:blip r:embed="rId3"/>
          <a:stretch>
            <a:fillRect/>
          </a:stretch>
        </p:blipFill>
        <p:spPr>
          <a:xfrm>
            <a:off x="1100361" y="4232136"/>
            <a:ext cx="6292934" cy="1431762"/>
          </a:xfrm>
          <a:prstGeom prst="rect">
            <a:avLst/>
          </a:prstGeom>
        </p:spPr>
      </p:pic>
    </p:spTree>
    <p:extLst>
      <p:ext uri="{BB962C8B-B14F-4D97-AF65-F5344CB8AC3E}">
        <p14:creationId xmlns:p14="http://schemas.microsoft.com/office/powerpoint/2010/main" val="392328317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pic>
        <p:nvPicPr>
          <p:cNvPr id="3" name="Picture 2">
            <a:extLst>
              <a:ext uri="{FF2B5EF4-FFF2-40B4-BE49-F238E27FC236}">
                <a16:creationId xmlns:a16="http://schemas.microsoft.com/office/drawing/2014/main" id="{A4D9D72B-2318-4DA8-A1FC-F376EDD63A27}"/>
              </a:ext>
            </a:extLst>
          </p:cNvPr>
          <p:cNvPicPr>
            <a:picLocks noChangeAspect="1"/>
          </p:cNvPicPr>
          <p:nvPr/>
        </p:nvPicPr>
        <p:blipFill>
          <a:blip r:embed="rId3"/>
          <a:stretch>
            <a:fillRect/>
          </a:stretch>
        </p:blipFill>
        <p:spPr>
          <a:xfrm>
            <a:off x="592666" y="1860028"/>
            <a:ext cx="7771927" cy="2508771"/>
          </a:xfrm>
          <a:prstGeom prst="rect">
            <a:avLst/>
          </a:prstGeom>
        </p:spPr>
      </p:pic>
    </p:spTree>
    <p:extLst>
      <p:ext uri="{BB962C8B-B14F-4D97-AF65-F5344CB8AC3E}">
        <p14:creationId xmlns:p14="http://schemas.microsoft.com/office/powerpoint/2010/main" val="46468664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Chapitre 1 NNNNNNNNN …</a:t>
            </a:r>
            <a:endParaRPr/>
          </a:p>
        </p:txBody>
      </p:sp>
      <p:sp>
        <p:nvSpPr>
          <p:cNvPr id="78" name="Google Shape;78;p4"/>
          <p:cNvSpPr txBox="1">
            <a:spLocks noGrp="1"/>
          </p:cNvSpPr>
          <p:nvPr>
            <p:ph type="body" idx="1"/>
          </p:nvPr>
        </p:nvSpPr>
        <p:spPr>
          <a:xfrm>
            <a:off x="457200" y="1600200"/>
            <a:ext cx="8229600" cy="4525963"/>
          </a:xfrm>
          <a:prstGeom prst="rect">
            <a:avLst/>
          </a:prstGeom>
          <a:solidFill>
            <a:schemeClr val="lt1"/>
          </a:solid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Noto Sans Symbols"/>
              <a:buChar char="•"/>
            </a:pPr>
            <a:r>
              <a:rPr lang="fr-CH">
                <a:latin typeface="Century Gothic"/>
                <a:ea typeface="Century Gothic"/>
                <a:cs typeface="Century Gothic"/>
                <a:sym typeface="Century Gothic"/>
              </a:rPr>
              <a:t> Le …</a:t>
            </a:r>
            <a:endParaRPr/>
          </a:p>
          <a:p>
            <a:pPr marL="342900" lvl="0" indent="-342900" algn="l" rtl="0">
              <a:spcBef>
                <a:spcPts val="1960"/>
              </a:spcBef>
              <a:spcAft>
                <a:spcPts val="0"/>
              </a:spcAft>
              <a:buClr>
                <a:schemeClr val="dk1"/>
              </a:buClr>
              <a:buSzPts val="2800"/>
              <a:buFont typeface="Noto Sans Symbols"/>
              <a:buChar char="•"/>
            </a:pPr>
            <a:r>
              <a:rPr lang="fr-CH" b="1">
                <a:latin typeface="Century Gothic"/>
                <a:ea typeface="Century Gothic"/>
                <a:cs typeface="Century Gothic"/>
                <a:sym typeface="Century Gothic"/>
              </a:rPr>
              <a:t> Le …</a:t>
            </a:r>
            <a:endParaRPr>
              <a:latin typeface="Century Gothic"/>
              <a:ea typeface="Century Gothic"/>
              <a:cs typeface="Century Gothic"/>
              <a:sym typeface="Century Gothic"/>
            </a:endParaRPr>
          </a:p>
          <a:p>
            <a:pPr marL="342900" lvl="0" indent="-342900" algn="l" rtl="0">
              <a:spcBef>
                <a:spcPts val="1960"/>
              </a:spcBef>
              <a:spcAft>
                <a:spcPts val="0"/>
              </a:spcAft>
              <a:buClr>
                <a:schemeClr val="dk1"/>
              </a:buClr>
              <a:buSzPts val="2800"/>
              <a:buFont typeface="Noto Sans Symbols"/>
              <a:buChar char="•"/>
            </a:pPr>
            <a:r>
              <a:rPr lang="fr-CH">
                <a:latin typeface="Century Gothic"/>
                <a:ea typeface="Century Gothic"/>
                <a:cs typeface="Century Gothic"/>
                <a:sym typeface="Century Gothic"/>
              </a:rPr>
              <a:t> Le …</a:t>
            </a:r>
            <a:endParaRPr b="1">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fade">
                                      <p:cBhvr>
                                        <p:cTn id="7" dur="1000"/>
                                        <p:tgtEl>
                                          <p:spTgt spid="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xEl>
                                              <p:pRg st="1" end="1"/>
                                            </p:txEl>
                                          </p:spTgt>
                                        </p:tgtEl>
                                        <p:attrNameLst>
                                          <p:attrName>style.visibility</p:attrName>
                                        </p:attrNameLst>
                                      </p:cBhvr>
                                      <p:to>
                                        <p:strVal val="visible"/>
                                      </p:to>
                                    </p:set>
                                    <p:animEffect transition="in" filter="fade">
                                      <p:cBhvr>
                                        <p:cTn id="12" dur="1000"/>
                                        <p:tgtEl>
                                          <p:spTgt spid="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
                                            <p:txEl>
                                              <p:pRg st="2" end="2"/>
                                            </p:txEl>
                                          </p:spTgt>
                                        </p:tgtEl>
                                        <p:attrNameLst>
                                          <p:attrName>style.visibility</p:attrName>
                                        </p:attrNameLst>
                                      </p:cBhvr>
                                      <p:to>
                                        <p:strVal val="visible"/>
                                      </p:to>
                                    </p:set>
                                    <p:animEffect transition="in" filter="fade">
                                      <p:cBhvr>
                                        <p:cTn id="17" dur="1000"/>
                                        <p:tgtEl>
                                          <p:spTgt spid="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6"/>
          <p:cNvPicPr preferRelativeResize="0"/>
          <p:nvPr/>
        </p:nvPicPr>
        <p:blipFill rotWithShape="1">
          <a:blip r:embed="rId3">
            <a:alphaModFix/>
          </a:blip>
          <a:srcRect/>
          <a:stretch/>
        </p:blipFill>
        <p:spPr>
          <a:xfrm>
            <a:off x="-30869" y="1484784"/>
            <a:ext cx="9205737" cy="3456384"/>
          </a:xfrm>
          <a:prstGeom prst="rect">
            <a:avLst/>
          </a:prstGeom>
          <a:noFill/>
          <a:ln>
            <a:noFill/>
          </a:ln>
        </p:spPr>
      </p:pic>
      <p:sp>
        <p:nvSpPr>
          <p:cNvPr id="97" name="Google Shape;97;p6"/>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pic>
        <p:nvPicPr>
          <p:cNvPr id="98" name="Google Shape;98;p6" descr="S12.GIF"/>
          <p:cNvPicPr preferRelativeResize="0"/>
          <p:nvPr/>
        </p:nvPicPr>
        <p:blipFill rotWithShape="1">
          <a:blip r:embed="rId4">
            <a:alphaModFix/>
          </a:blip>
          <a:srcRect/>
          <a:stretch/>
        </p:blipFill>
        <p:spPr>
          <a:xfrm rot="-1434160">
            <a:off x="7319215" y="1306795"/>
            <a:ext cx="285750" cy="284163"/>
          </a:xfrm>
          <a:prstGeom prst="rect">
            <a:avLst/>
          </a:prstGeom>
          <a:noFill/>
          <a:ln>
            <a:noFill/>
          </a:ln>
        </p:spPr>
      </p:pic>
      <p:pic>
        <p:nvPicPr>
          <p:cNvPr id="99" name="Google Shape;99;p6" descr="S11.gif"/>
          <p:cNvPicPr preferRelativeResize="0"/>
          <p:nvPr/>
        </p:nvPicPr>
        <p:blipFill rotWithShape="1">
          <a:blip r:embed="rId5">
            <a:alphaModFix/>
          </a:blip>
          <a:srcRect/>
          <a:stretch/>
        </p:blipFill>
        <p:spPr>
          <a:xfrm>
            <a:off x="7731176" y="1341909"/>
            <a:ext cx="276225" cy="285750"/>
          </a:xfrm>
          <a:prstGeom prst="rect">
            <a:avLst/>
          </a:prstGeom>
          <a:noFill/>
          <a:ln>
            <a:noFill/>
          </a:ln>
        </p:spPr>
      </p:pic>
      <p:pic>
        <p:nvPicPr>
          <p:cNvPr id="100" name="Google Shape;100;p6" descr="S10.gif"/>
          <p:cNvPicPr preferRelativeResize="0"/>
          <p:nvPr/>
        </p:nvPicPr>
        <p:blipFill rotWithShape="1">
          <a:blip r:embed="rId6">
            <a:alphaModFix/>
          </a:blip>
          <a:srcRect/>
          <a:stretch/>
        </p:blipFill>
        <p:spPr>
          <a:xfrm rot="-656350">
            <a:off x="8113996" y="1471290"/>
            <a:ext cx="295275" cy="312737"/>
          </a:xfrm>
          <a:prstGeom prst="rect">
            <a:avLst/>
          </a:prstGeom>
          <a:noFill/>
          <a:ln>
            <a:noFill/>
          </a:ln>
        </p:spPr>
      </p:pic>
      <p:pic>
        <p:nvPicPr>
          <p:cNvPr id="101" name="Google Shape;101;p6" descr="S9.gif"/>
          <p:cNvPicPr preferRelativeResize="0"/>
          <p:nvPr/>
        </p:nvPicPr>
        <p:blipFill rotWithShape="1">
          <a:blip r:embed="rId7">
            <a:alphaModFix/>
          </a:blip>
          <a:srcRect/>
          <a:stretch/>
        </p:blipFill>
        <p:spPr>
          <a:xfrm rot="1413584">
            <a:off x="8481816" y="1660487"/>
            <a:ext cx="317297" cy="343738"/>
          </a:xfrm>
          <a:prstGeom prst="rect">
            <a:avLst/>
          </a:prstGeom>
          <a:noFill/>
          <a:ln>
            <a:noFill/>
          </a:ln>
        </p:spPr>
      </p:pic>
      <p:pic>
        <p:nvPicPr>
          <p:cNvPr id="102" name="Google Shape;102;p6" descr="S8.gif"/>
          <p:cNvPicPr preferRelativeResize="0"/>
          <p:nvPr/>
        </p:nvPicPr>
        <p:blipFill rotWithShape="1">
          <a:blip r:embed="rId8">
            <a:alphaModFix/>
          </a:blip>
          <a:srcRect/>
          <a:stretch/>
        </p:blipFill>
        <p:spPr>
          <a:xfrm rot="-909934">
            <a:off x="8665236" y="2035433"/>
            <a:ext cx="408977" cy="429708"/>
          </a:xfrm>
          <a:prstGeom prst="rect">
            <a:avLst/>
          </a:prstGeom>
          <a:noFill/>
          <a:ln>
            <a:noFill/>
          </a:ln>
        </p:spPr>
      </p:pic>
      <p:pic>
        <p:nvPicPr>
          <p:cNvPr id="103" name="Google Shape;103;p6" descr="S7.gif"/>
          <p:cNvPicPr preferRelativeResize="0"/>
          <p:nvPr/>
        </p:nvPicPr>
        <p:blipFill rotWithShape="1">
          <a:blip r:embed="rId9">
            <a:alphaModFix/>
          </a:blip>
          <a:srcRect/>
          <a:stretch/>
        </p:blipFill>
        <p:spPr>
          <a:xfrm>
            <a:off x="8601022" y="2522249"/>
            <a:ext cx="427181" cy="439387"/>
          </a:xfrm>
          <a:prstGeom prst="rect">
            <a:avLst/>
          </a:prstGeom>
          <a:noFill/>
          <a:ln>
            <a:noFill/>
          </a:ln>
        </p:spPr>
      </p:pic>
      <p:pic>
        <p:nvPicPr>
          <p:cNvPr id="104" name="Google Shape;104;p6" descr="S6.gif"/>
          <p:cNvPicPr preferRelativeResize="0"/>
          <p:nvPr/>
        </p:nvPicPr>
        <p:blipFill rotWithShape="1">
          <a:blip r:embed="rId10">
            <a:alphaModFix/>
          </a:blip>
          <a:srcRect/>
          <a:stretch/>
        </p:blipFill>
        <p:spPr>
          <a:xfrm rot="-880253">
            <a:off x="8576772" y="3039938"/>
            <a:ext cx="317500" cy="346075"/>
          </a:xfrm>
          <a:prstGeom prst="rect">
            <a:avLst/>
          </a:prstGeom>
          <a:noFill/>
          <a:ln>
            <a:noFill/>
          </a:ln>
        </p:spPr>
      </p:pic>
      <p:pic>
        <p:nvPicPr>
          <p:cNvPr id="105" name="Google Shape;105;p6" descr="S5.gif"/>
          <p:cNvPicPr preferRelativeResize="0"/>
          <p:nvPr/>
        </p:nvPicPr>
        <p:blipFill rotWithShape="1">
          <a:blip r:embed="rId11">
            <a:alphaModFix/>
          </a:blip>
          <a:srcRect/>
          <a:stretch/>
        </p:blipFill>
        <p:spPr>
          <a:xfrm rot="-1795067">
            <a:off x="8336511" y="3623444"/>
            <a:ext cx="403225" cy="407988"/>
          </a:xfrm>
          <a:prstGeom prst="rect">
            <a:avLst/>
          </a:prstGeom>
          <a:noFill/>
          <a:ln>
            <a:noFill/>
          </a:ln>
        </p:spPr>
      </p:pic>
      <p:pic>
        <p:nvPicPr>
          <p:cNvPr id="106" name="Google Shape;106;p6" descr="S4.gif"/>
          <p:cNvPicPr preferRelativeResize="0"/>
          <p:nvPr/>
        </p:nvPicPr>
        <p:blipFill rotWithShape="1">
          <a:blip r:embed="rId12">
            <a:alphaModFix/>
          </a:blip>
          <a:srcRect/>
          <a:stretch/>
        </p:blipFill>
        <p:spPr>
          <a:xfrm rot="736464">
            <a:off x="7964560" y="3981493"/>
            <a:ext cx="355600" cy="396875"/>
          </a:xfrm>
          <a:prstGeom prst="rect">
            <a:avLst/>
          </a:prstGeom>
          <a:noFill/>
          <a:ln>
            <a:noFill/>
          </a:ln>
        </p:spPr>
      </p:pic>
      <p:pic>
        <p:nvPicPr>
          <p:cNvPr id="107" name="Google Shape;107;p6" descr="S3.gif"/>
          <p:cNvPicPr preferRelativeResize="0"/>
          <p:nvPr/>
        </p:nvPicPr>
        <p:blipFill rotWithShape="1">
          <a:blip r:embed="rId13">
            <a:alphaModFix/>
          </a:blip>
          <a:srcRect/>
          <a:stretch/>
        </p:blipFill>
        <p:spPr>
          <a:xfrm>
            <a:off x="7356497" y="4146999"/>
            <a:ext cx="396875" cy="428625"/>
          </a:xfrm>
          <a:prstGeom prst="rect">
            <a:avLst/>
          </a:prstGeom>
          <a:noFill/>
          <a:ln>
            <a:noFill/>
          </a:ln>
        </p:spPr>
      </p:pic>
      <p:pic>
        <p:nvPicPr>
          <p:cNvPr id="108" name="Google Shape;108;p6" descr="S1.gif"/>
          <p:cNvPicPr preferRelativeResize="0"/>
          <p:nvPr/>
        </p:nvPicPr>
        <p:blipFill rotWithShape="1">
          <a:blip r:embed="rId14">
            <a:alphaModFix/>
          </a:blip>
          <a:srcRect/>
          <a:stretch/>
        </p:blipFill>
        <p:spPr>
          <a:xfrm rot="-511436">
            <a:off x="6233168" y="4155709"/>
            <a:ext cx="458787" cy="454025"/>
          </a:xfrm>
          <a:prstGeom prst="rect">
            <a:avLst/>
          </a:prstGeom>
          <a:noFill/>
          <a:ln>
            <a:noFill/>
          </a:ln>
        </p:spPr>
      </p:pic>
      <p:pic>
        <p:nvPicPr>
          <p:cNvPr id="109" name="Google Shape;109;p6" descr="B5.gif"/>
          <p:cNvPicPr preferRelativeResize="0"/>
          <p:nvPr/>
        </p:nvPicPr>
        <p:blipFill rotWithShape="1">
          <a:blip r:embed="rId15">
            <a:alphaModFix/>
          </a:blip>
          <a:srcRect/>
          <a:stretch/>
        </p:blipFill>
        <p:spPr>
          <a:xfrm rot="676489">
            <a:off x="5849143" y="4221849"/>
            <a:ext cx="396875" cy="412750"/>
          </a:xfrm>
          <a:prstGeom prst="rect">
            <a:avLst/>
          </a:prstGeom>
          <a:noFill/>
          <a:ln>
            <a:noFill/>
          </a:ln>
        </p:spPr>
      </p:pic>
      <p:pic>
        <p:nvPicPr>
          <p:cNvPr id="110" name="Google Shape;110;p6" descr="B4.gif"/>
          <p:cNvPicPr preferRelativeResize="0"/>
          <p:nvPr/>
        </p:nvPicPr>
        <p:blipFill rotWithShape="1">
          <a:blip r:embed="rId16">
            <a:alphaModFix/>
          </a:blip>
          <a:srcRect/>
          <a:stretch/>
        </p:blipFill>
        <p:spPr>
          <a:xfrm rot="-692607">
            <a:off x="5139809" y="4338420"/>
            <a:ext cx="612775" cy="661987"/>
          </a:xfrm>
          <a:prstGeom prst="rect">
            <a:avLst/>
          </a:prstGeom>
          <a:noFill/>
          <a:ln>
            <a:noFill/>
          </a:ln>
        </p:spPr>
      </p:pic>
      <p:pic>
        <p:nvPicPr>
          <p:cNvPr id="111" name="Google Shape;111;p6" descr="B3.gif"/>
          <p:cNvPicPr preferRelativeResize="0"/>
          <p:nvPr/>
        </p:nvPicPr>
        <p:blipFill rotWithShape="1">
          <a:blip r:embed="rId17">
            <a:alphaModFix/>
          </a:blip>
          <a:srcRect/>
          <a:stretch/>
        </p:blipFill>
        <p:spPr>
          <a:xfrm rot="1214792">
            <a:off x="4452939" y="4720059"/>
            <a:ext cx="654050" cy="669925"/>
          </a:xfrm>
          <a:prstGeom prst="rect">
            <a:avLst/>
          </a:prstGeom>
          <a:noFill/>
          <a:ln>
            <a:noFill/>
          </a:ln>
        </p:spPr>
      </p:pic>
      <p:pic>
        <p:nvPicPr>
          <p:cNvPr id="112" name="Google Shape;112;p6" descr="B2.gif"/>
          <p:cNvPicPr preferRelativeResize="0"/>
          <p:nvPr/>
        </p:nvPicPr>
        <p:blipFill rotWithShape="1">
          <a:blip r:embed="rId18">
            <a:alphaModFix/>
          </a:blip>
          <a:srcRect/>
          <a:stretch/>
        </p:blipFill>
        <p:spPr>
          <a:xfrm rot="-630657">
            <a:off x="2896973" y="5153018"/>
            <a:ext cx="903287" cy="1000125"/>
          </a:xfrm>
          <a:prstGeom prst="rect">
            <a:avLst/>
          </a:prstGeom>
          <a:noFill/>
          <a:ln>
            <a:noFill/>
          </a:ln>
        </p:spPr>
      </p:pic>
      <p:pic>
        <p:nvPicPr>
          <p:cNvPr id="113" name="Google Shape;113;p6" descr="B1.gif"/>
          <p:cNvPicPr preferRelativeResize="0"/>
          <p:nvPr/>
        </p:nvPicPr>
        <p:blipFill rotWithShape="1">
          <a:blip r:embed="rId19">
            <a:alphaModFix/>
          </a:blip>
          <a:srcRect/>
          <a:stretch/>
        </p:blipFill>
        <p:spPr>
          <a:xfrm rot="-1255784">
            <a:off x="1559194" y="5423149"/>
            <a:ext cx="1360487" cy="1484313"/>
          </a:xfrm>
          <a:prstGeom prst="rect">
            <a:avLst/>
          </a:prstGeom>
          <a:noFill/>
          <a:ln>
            <a:noFill/>
          </a:ln>
        </p:spPr>
      </p:pic>
      <p:pic>
        <p:nvPicPr>
          <p:cNvPr id="114" name="Google Shape;114;p6" descr="S2.gif"/>
          <p:cNvPicPr preferRelativeResize="0"/>
          <p:nvPr/>
        </p:nvPicPr>
        <p:blipFill rotWithShape="1">
          <a:blip r:embed="rId20">
            <a:alphaModFix/>
          </a:blip>
          <a:srcRect/>
          <a:stretch/>
        </p:blipFill>
        <p:spPr>
          <a:xfrm rot="-1154934">
            <a:off x="6778629" y="4295117"/>
            <a:ext cx="371475" cy="400050"/>
          </a:xfrm>
          <a:prstGeom prst="rect">
            <a:avLst/>
          </a:prstGeom>
          <a:noFill/>
          <a:ln>
            <a:noFill/>
          </a:ln>
        </p:spPr>
      </p:pic>
      <p:sp>
        <p:nvSpPr>
          <p:cNvPr id="115" name="Google Shape;115;p6"/>
          <p:cNvSpPr/>
          <p:nvPr/>
        </p:nvSpPr>
        <p:spPr>
          <a:xfrm rot="-432697">
            <a:off x="84644" y="1352030"/>
            <a:ext cx="6270918" cy="1422770"/>
          </a:xfrm>
          <a:prstGeom prst="rect">
            <a:avLst/>
          </a:prstGeom>
        </p:spPr>
        <p:txBody>
          <a:bodyPr>
            <a:prstTxWarp prst="textPlain">
              <a:avLst/>
            </a:prstTxWarp>
          </a:bodyPr>
          <a:lstStyle/>
          <a:p>
            <a:pPr lvl="0" algn="ctr"/>
            <a:r>
              <a:rPr b="0" i="0">
                <a:ln w="25400" cap="flat" cmpd="sng">
                  <a:solidFill>
                    <a:srgbClr val="000000"/>
                  </a:solidFill>
                  <a:prstDash val="solid"/>
                  <a:round/>
                  <a:headEnd type="none" w="sm" len="sm"/>
                  <a:tailEnd type="none" w="sm" len="sm"/>
                </a:ln>
                <a:solidFill>
                  <a:srgbClr val="FFC000"/>
                </a:solidFill>
                <a:latin typeface="Arial Black"/>
              </a:rPr>
              <a:t>Merci de votre attention</a:t>
            </a:r>
          </a:p>
        </p:txBody>
      </p:sp>
      <p:pic>
        <p:nvPicPr>
          <p:cNvPr id="116" name="Google Shape;116;p6"/>
          <p:cNvPicPr preferRelativeResize="0"/>
          <p:nvPr/>
        </p:nvPicPr>
        <p:blipFill rotWithShape="1">
          <a:blip r:embed="rId21">
            <a:alphaModFix/>
          </a:blip>
          <a:srcRect/>
          <a:stretch/>
        </p:blipFill>
        <p:spPr>
          <a:xfrm>
            <a:off x="35496" y="5517233"/>
            <a:ext cx="1303466" cy="1296144"/>
          </a:xfrm>
          <a:prstGeom prst="rect">
            <a:avLst/>
          </a:prstGeom>
          <a:noFill/>
          <a:ln>
            <a:noFill/>
          </a:ln>
        </p:spPr>
      </p:pic>
      <p:sp>
        <p:nvSpPr>
          <p:cNvPr id="117" name="Google Shape;117;p6"/>
          <p:cNvSpPr txBox="1"/>
          <p:nvPr/>
        </p:nvSpPr>
        <p:spPr>
          <a:xfrm>
            <a:off x="6041295" y="4961358"/>
            <a:ext cx="3102705" cy="15085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Coordonnées enseignant(e)</a:t>
            </a:r>
            <a:endParaRPr sz="1600" b="1" i="0" u="none" strike="noStrike" cap="none">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Chemin des Corjons 26</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1052 Le Mont-sur-Lausanne</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+41 79 679 47 58</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nicolas.ciana@bluewin.ch</a:t>
            </a:r>
            <a:endParaRPr sz="1600" b="1" i="0" u="none" strike="noStrike" cap="none">
              <a:solidFill>
                <a:schemeClr val="dk1"/>
              </a:solidFill>
              <a:latin typeface="Century Gothic"/>
              <a:ea typeface="Century Gothic"/>
              <a:cs typeface="Century Gothic"/>
              <a:sym typeface="Century Gothic"/>
            </a:endParaRPr>
          </a:p>
        </p:txBody>
      </p:sp>
      <p:pic>
        <p:nvPicPr>
          <p:cNvPr id="118" name="Google Shape;118;p6" descr="C:\Users\Nicolas Ciana\Dropbox\technicien en géomatique BF\2016_2018\Modèles\logos\autres logos\CERTIF3_trans.png"/>
          <p:cNvPicPr preferRelativeResize="0"/>
          <p:nvPr/>
        </p:nvPicPr>
        <p:blipFill rotWithShape="1">
          <a:blip r:embed="rId22">
            <a:alphaModFix/>
          </a:blip>
          <a:srcRect/>
          <a:stretch/>
        </p:blipFill>
        <p:spPr>
          <a:xfrm>
            <a:off x="850373" y="258856"/>
            <a:ext cx="977178" cy="1002233"/>
          </a:xfrm>
          <a:prstGeom prst="rect">
            <a:avLst/>
          </a:prstGeom>
          <a:noFill/>
          <a:ln>
            <a:noFill/>
          </a:ln>
        </p:spPr>
      </p:pic>
      <p:pic>
        <p:nvPicPr>
          <p:cNvPr id="119" name="Google Shape;119;p6"/>
          <p:cNvPicPr preferRelativeResize="0"/>
          <p:nvPr/>
        </p:nvPicPr>
        <p:blipFill rotWithShape="1">
          <a:blip r:embed="rId23">
            <a:alphaModFix/>
          </a:blip>
          <a:srcRect/>
          <a:stretch/>
        </p:blipFill>
        <p:spPr>
          <a:xfrm>
            <a:off x="3754583" y="4961358"/>
            <a:ext cx="739870" cy="739870"/>
          </a:xfrm>
          <a:prstGeom prst="rect">
            <a:avLst/>
          </a:prstGeom>
          <a:noFill/>
          <a:ln>
            <a:noFill/>
          </a:ln>
        </p:spPr>
      </p:pic>
      <p:sp>
        <p:nvSpPr>
          <p:cNvPr id="120" name="Google Shape;120;p6"/>
          <p:cNvSpPr txBox="1"/>
          <p:nvPr/>
        </p:nvSpPr>
        <p:spPr>
          <a:xfrm>
            <a:off x="4124518" y="6459688"/>
            <a:ext cx="1128616"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Avril 2019</a:t>
            </a:r>
            <a:endParaRPr sz="1600" b="1"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Installation</a:t>
            </a:r>
            <a:endParaRPr dirty="0"/>
          </a:p>
        </p:txBody>
      </p:sp>
      <p:pic>
        <p:nvPicPr>
          <p:cNvPr id="9" name="Picture 8">
            <a:extLst>
              <a:ext uri="{FF2B5EF4-FFF2-40B4-BE49-F238E27FC236}">
                <a16:creationId xmlns:a16="http://schemas.microsoft.com/office/drawing/2014/main" id="{A17ADBB6-810D-4C9F-BF54-E21964569C76}"/>
              </a:ext>
            </a:extLst>
          </p:cNvPr>
          <p:cNvPicPr>
            <a:picLocks noChangeAspect="1"/>
          </p:cNvPicPr>
          <p:nvPr/>
        </p:nvPicPr>
        <p:blipFill>
          <a:blip r:embed="rId3"/>
          <a:stretch>
            <a:fillRect/>
          </a:stretch>
        </p:blipFill>
        <p:spPr>
          <a:xfrm>
            <a:off x="1368441" y="1539530"/>
            <a:ext cx="6407118" cy="4581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base de données</a:t>
            </a:r>
            <a:endParaRPr lang="fr-CH" dirty="0"/>
          </a:p>
        </p:txBody>
      </p:sp>
      <p:pic>
        <p:nvPicPr>
          <p:cNvPr id="3" name="Picture 2">
            <a:extLst>
              <a:ext uri="{FF2B5EF4-FFF2-40B4-BE49-F238E27FC236}">
                <a16:creationId xmlns:a16="http://schemas.microsoft.com/office/drawing/2014/main" id="{75C2604E-7DFD-452C-9ACE-D8C5DC64EAF0}"/>
              </a:ext>
            </a:extLst>
          </p:cNvPr>
          <p:cNvPicPr>
            <a:picLocks noChangeAspect="1"/>
          </p:cNvPicPr>
          <p:nvPr/>
        </p:nvPicPr>
        <p:blipFill>
          <a:blip r:embed="rId3"/>
          <a:stretch>
            <a:fillRect/>
          </a:stretch>
        </p:blipFill>
        <p:spPr>
          <a:xfrm>
            <a:off x="1059370" y="2041981"/>
            <a:ext cx="3512630" cy="3920242"/>
          </a:xfrm>
          <a:prstGeom prst="rect">
            <a:avLst/>
          </a:prstGeom>
        </p:spPr>
      </p:pic>
      <p:sp>
        <p:nvSpPr>
          <p:cNvPr id="10" name="TextBox 9">
            <a:extLst>
              <a:ext uri="{FF2B5EF4-FFF2-40B4-BE49-F238E27FC236}">
                <a16:creationId xmlns:a16="http://schemas.microsoft.com/office/drawing/2014/main" id="{20D8FB0B-2845-46CB-86A0-F3BFBDFB4560}"/>
              </a:ext>
            </a:extLst>
          </p:cNvPr>
          <p:cNvSpPr txBox="1"/>
          <p:nvPr/>
        </p:nvSpPr>
        <p:spPr>
          <a:xfrm>
            <a:off x="395817" y="1465589"/>
            <a:ext cx="5336116" cy="307777"/>
          </a:xfrm>
          <a:prstGeom prst="rect">
            <a:avLst/>
          </a:prstGeom>
          <a:noFill/>
        </p:spPr>
        <p:txBody>
          <a:bodyPr wrap="square">
            <a:spAutoFit/>
          </a:bodyPr>
          <a:lstStyle/>
          <a:p>
            <a:r>
              <a:rPr lang="fr-CH" dirty="0"/>
              <a:t>1. (dans </a:t>
            </a:r>
            <a:r>
              <a:rPr lang="fr-CH" dirty="0" err="1"/>
              <a:t>pgAdmin</a:t>
            </a:r>
            <a:r>
              <a:rPr lang="fr-CH" dirty="0"/>
              <a:t>) Clic droit sur Bases de données =&gt; Ajouter...</a:t>
            </a:r>
          </a:p>
        </p:txBody>
      </p:sp>
      <p:pic>
        <p:nvPicPr>
          <p:cNvPr id="8" name="Picture 7">
            <a:extLst>
              <a:ext uri="{FF2B5EF4-FFF2-40B4-BE49-F238E27FC236}">
                <a16:creationId xmlns:a16="http://schemas.microsoft.com/office/drawing/2014/main" id="{82A8240B-45BE-4E13-91EC-28520C6224BE}"/>
              </a:ext>
            </a:extLst>
          </p:cNvPr>
          <p:cNvPicPr>
            <a:picLocks noChangeAspect="1"/>
          </p:cNvPicPr>
          <p:nvPr/>
        </p:nvPicPr>
        <p:blipFill>
          <a:blip r:embed="rId4"/>
          <a:stretch>
            <a:fillRect/>
          </a:stretch>
        </p:blipFill>
        <p:spPr>
          <a:xfrm>
            <a:off x="4869369" y="2626082"/>
            <a:ext cx="3500563" cy="3906775"/>
          </a:xfrm>
          <a:prstGeom prst="rect">
            <a:avLst/>
          </a:prstGeom>
        </p:spPr>
      </p:pic>
    </p:spTree>
    <p:extLst>
      <p:ext uri="{BB962C8B-B14F-4D97-AF65-F5344CB8AC3E}">
        <p14:creationId xmlns:p14="http://schemas.microsoft.com/office/powerpoint/2010/main" val="227549400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pic>
        <p:nvPicPr>
          <p:cNvPr id="6" name="Picture 5">
            <a:extLst>
              <a:ext uri="{FF2B5EF4-FFF2-40B4-BE49-F238E27FC236}">
                <a16:creationId xmlns:a16="http://schemas.microsoft.com/office/drawing/2014/main" id="{F7722EBE-9BA2-487F-960E-C3ECBCE1A486}"/>
              </a:ext>
            </a:extLst>
          </p:cNvPr>
          <p:cNvPicPr>
            <a:picLocks noChangeAspect="1"/>
          </p:cNvPicPr>
          <p:nvPr/>
        </p:nvPicPr>
        <p:blipFill>
          <a:blip r:embed="rId3"/>
          <a:stretch>
            <a:fillRect/>
          </a:stretch>
        </p:blipFill>
        <p:spPr>
          <a:xfrm>
            <a:off x="282079" y="1265314"/>
            <a:ext cx="4518520" cy="4118758"/>
          </a:xfrm>
          <a:prstGeom prst="rect">
            <a:avLst/>
          </a:prstGeom>
        </p:spPr>
      </p:pic>
      <p:pic>
        <p:nvPicPr>
          <p:cNvPr id="9" name="Picture 8">
            <a:extLst>
              <a:ext uri="{FF2B5EF4-FFF2-40B4-BE49-F238E27FC236}">
                <a16:creationId xmlns:a16="http://schemas.microsoft.com/office/drawing/2014/main" id="{912552BD-8191-41CA-AB37-4F272AD8AB63}"/>
              </a:ext>
            </a:extLst>
          </p:cNvPr>
          <p:cNvPicPr>
            <a:picLocks noChangeAspect="1"/>
          </p:cNvPicPr>
          <p:nvPr/>
        </p:nvPicPr>
        <p:blipFill>
          <a:blip r:embed="rId4"/>
          <a:stretch>
            <a:fillRect/>
          </a:stretch>
        </p:blipFill>
        <p:spPr>
          <a:xfrm>
            <a:off x="4477162" y="3018515"/>
            <a:ext cx="4384759" cy="3458486"/>
          </a:xfrm>
          <a:prstGeom prst="rect">
            <a:avLst/>
          </a:prstGeom>
        </p:spPr>
      </p:pic>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307777"/>
          </a:xfrm>
          <a:prstGeom prst="rect">
            <a:avLst/>
          </a:prstGeom>
          <a:noFill/>
        </p:spPr>
        <p:txBody>
          <a:bodyPr wrap="square" rtlCol="0">
            <a:spAutoFit/>
          </a:bodyPr>
          <a:lstStyle/>
          <a:p>
            <a:r>
              <a:rPr lang="en-GB" dirty="0"/>
              <a:t>A </a:t>
            </a:r>
            <a:r>
              <a:rPr lang="en-GB" dirty="0" err="1"/>
              <a:t>l’aide</a:t>
            </a:r>
            <a:r>
              <a:rPr lang="en-GB" dirty="0"/>
              <a:t> du wizard</a:t>
            </a:r>
            <a:endParaRPr lang="fr-CH" dirty="0"/>
          </a:p>
        </p:txBody>
      </p:sp>
    </p:spTree>
    <p:extLst>
      <p:ext uri="{BB962C8B-B14F-4D97-AF65-F5344CB8AC3E}">
        <p14:creationId xmlns:p14="http://schemas.microsoft.com/office/powerpoint/2010/main" val="280642618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523220"/>
          </a:xfrm>
          <a:prstGeom prst="rect">
            <a:avLst/>
          </a:prstGeom>
          <a:noFill/>
        </p:spPr>
        <p:txBody>
          <a:bodyPr wrap="square" rtlCol="0">
            <a:spAutoFit/>
          </a:bodyPr>
          <a:lstStyle/>
          <a:p>
            <a:r>
              <a:rPr lang="en-GB" dirty="0" err="1"/>
              <a:t>Ou</a:t>
            </a:r>
            <a:r>
              <a:rPr lang="en-GB" dirty="0"/>
              <a:t> bien </a:t>
            </a:r>
            <a:r>
              <a:rPr lang="en-GB" dirty="0" err="1"/>
              <a:t>en</a:t>
            </a:r>
            <a:r>
              <a:rPr lang="en-GB" dirty="0"/>
              <a:t> SQL (</a:t>
            </a:r>
            <a:r>
              <a:rPr lang="en-GB" dirty="0" err="1"/>
              <a:t>mieux</a:t>
            </a:r>
            <a:r>
              <a:rPr lang="en-GB" dirty="0"/>
              <a:t> pour </a:t>
            </a:r>
            <a:r>
              <a:rPr lang="en-GB" dirty="0" err="1"/>
              <a:t>ajouter</a:t>
            </a:r>
            <a:r>
              <a:rPr lang="en-GB" dirty="0"/>
              <a:t> la </a:t>
            </a:r>
            <a:r>
              <a:rPr lang="en-GB" dirty="0" err="1"/>
              <a:t>gémétrie</a:t>
            </a:r>
            <a:r>
              <a:rPr lang="en-GB" dirty="0"/>
              <a:t>)</a:t>
            </a:r>
            <a:endParaRPr lang="fr-CH" dirty="0"/>
          </a:p>
        </p:txBody>
      </p:sp>
      <p:pic>
        <p:nvPicPr>
          <p:cNvPr id="3" name="Picture 2">
            <a:extLst>
              <a:ext uri="{FF2B5EF4-FFF2-40B4-BE49-F238E27FC236}">
                <a16:creationId xmlns:a16="http://schemas.microsoft.com/office/drawing/2014/main" id="{8ED6658B-DECF-4806-8EED-21DA3644B0EF}"/>
              </a:ext>
            </a:extLst>
          </p:cNvPr>
          <p:cNvPicPr>
            <a:picLocks noChangeAspect="1"/>
          </p:cNvPicPr>
          <p:nvPr/>
        </p:nvPicPr>
        <p:blipFill>
          <a:blip r:embed="rId3"/>
          <a:stretch>
            <a:fillRect/>
          </a:stretch>
        </p:blipFill>
        <p:spPr>
          <a:xfrm>
            <a:off x="415671" y="1509037"/>
            <a:ext cx="3639058" cy="2095792"/>
          </a:xfrm>
          <a:prstGeom prst="rect">
            <a:avLst/>
          </a:prstGeom>
        </p:spPr>
      </p:pic>
      <p:pic>
        <p:nvPicPr>
          <p:cNvPr id="5" name="Picture 4">
            <a:extLst>
              <a:ext uri="{FF2B5EF4-FFF2-40B4-BE49-F238E27FC236}">
                <a16:creationId xmlns:a16="http://schemas.microsoft.com/office/drawing/2014/main" id="{BE339D72-D520-493A-8401-971A39BA6BAA}"/>
              </a:ext>
            </a:extLst>
          </p:cNvPr>
          <p:cNvPicPr>
            <a:picLocks noChangeAspect="1"/>
          </p:cNvPicPr>
          <p:nvPr/>
        </p:nvPicPr>
        <p:blipFill>
          <a:blip r:embed="rId4"/>
          <a:stretch>
            <a:fillRect/>
          </a:stretch>
        </p:blipFill>
        <p:spPr>
          <a:xfrm>
            <a:off x="3731579" y="2886771"/>
            <a:ext cx="4996750" cy="3361267"/>
          </a:xfrm>
          <a:prstGeom prst="rect">
            <a:avLst/>
          </a:prstGeom>
        </p:spPr>
      </p:pic>
    </p:spTree>
    <p:extLst>
      <p:ext uri="{BB962C8B-B14F-4D97-AF65-F5344CB8AC3E}">
        <p14:creationId xmlns:p14="http://schemas.microsoft.com/office/powerpoint/2010/main" val="397117058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6" name="Picture 5">
            <a:extLst>
              <a:ext uri="{FF2B5EF4-FFF2-40B4-BE49-F238E27FC236}">
                <a16:creationId xmlns:a16="http://schemas.microsoft.com/office/drawing/2014/main" id="{2B87A6B6-750E-4D15-962C-93C53C9ABB63}"/>
              </a:ext>
            </a:extLst>
          </p:cNvPr>
          <p:cNvPicPr>
            <a:picLocks noChangeAspect="1"/>
          </p:cNvPicPr>
          <p:nvPr/>
        </p:nvPicPr>
        <p:blipFill>
          <a:blip r:embed="rId3"/>
          <a:stretch>
            <a:fillRect/>
          </a:stretch>
        </p:blipFill>
        <p:spPr>
          <a:xfrm>
            <a:off x="533400" y="1595869"/>
            <a:ext cx="7955989" cy="3941331"/>
          </a:xfrm>
          <a:prstGeom prst="rect">
            <a:avLst/>
          </a:prstGeom>
        </p:spPr>
      </p:pic>
    </p:spTree>
    <p:extLst>
      <p:ext uri="{BB962C8B-B14F-4D97-AF65-F5344CB8AC3E}">
        <p14:creationId xmlns:p14="http://schemas.microsoft.com/office/powerpoint/2010/main" val="273675958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3" name="TextBox 2">
            <a:extLst>
              <a:ext uri="{FF2B5EF4-FFF2-40B4-BE49-F238E27FC236}">
                <a16:creationId xmlns:a16="http://schemas.microsoft.com/office/drawing/2014/main" id="{D96A372D-DC51-456E-B8F7-7BB63C743D1F}"/>
              </a:ext>
            </a:extLst>
          </p:cNvPr>
          <p:cNvSpPr txBox="1"/>
          <p:nvPr/>
        </p:nvSpPr>
        <p:spPr>
          <a:xfrm>
            <a:off x="470029" y="1665869"/>
            <a:ext cx="8123638" cy="2893100"/>
          </a:xfrm>
          <a:prstGeom prst="rect">
            <a:avLst/>
          </a:prstGeom>
          <a:noFill/>
        </p:spPr>
        <p:txBody>
          <a:bodyPr wrap="square" rtlCol="0">
            <a:spAutoFit/>
          </a:bodyPr>
          <a:lstStyle/>
          <a:p>
            <a:r>
              <a:rPr lang="en-GB" dirty="0" err="1"/>
              <a:t>Créer</a:t>
            </a:r>
            <a:r>
              <a:rPr lang="en-GB" dirty="0"/>
              <a:t> </a:t>
            </a:r>
            <a:r>
              <a:rPr lang="en-GB" dirty="0" err="1"/>
              <a:t>cette</a:t>
            </a:r>
            <a:r>
              <a:rPr lang="en-GB" dirty="0"/>
              <a:t> table</a:t>
            </a:r>
          </a:p>
          <a:p>
            <a:endParaRPr lang="en-GB" dirty="0"/>
          </a:p>
          <a:p>
            <a:endParaRPr lang="en-GB" dirty="0"/>
          </a:p>
          <a:p>
            <a:r>
              <a:rPr lang="fr-CH" dirty="0">
                <a:solidFill>
                  <a:srgbClr val="FF0000"/>
                </a:solidFill>
              </a:rPr>
              <a:t>CREATE TABLE </a:t>
            </a:r>
            <a:r>
              <a:rPr lang="fr-CH" dirty="0" err="1">
                <a:solidFill>
                  <a:srgbClr val="FF0000"/>
                </a:solidFill>
              </a:rPr>
              <a:t>geometries</a:t>
            </a:r>
            <a:r>
              <a:rPr lang="fr-CH" dirty="0">
                <a:solidFill>
                  <a:srgbClr val="FF0000"/>
                </a:solidFill>
              </a:rPr>
              <a:t> (</a:t>
            </a:r>
            <a:r>
              <a:rPr lang="fr-CH" dirty="0" err="1">
                <a:solidFill>
                  <a:srgbClr val="FF0000"/>
                </a:solidFill>
              </a:rPr>
              <a:t>name</a:t>
            </a:r>
            <a:r>
              <a:rPr lang="fr-CH" dirty="0">
                <a:solidFill>
                  <a:srgbClr val="FF0000"/>
                </a:solidFill>
              </a:rPr>
              <a:t> varchar, </a:t>
            </a:r>
            <a:r>
              <a:rPr lang="fr-CH" dirty="0" err="1">
                <a:solidFill>
                  <a:srgbClr val="FF0000"/>
                </a:solidFill>
              </a:rPr>
              <a:t>geom</a:t>
            </a:r>
            <a:r>
              <a:rPr lang="fr-CH" dirty="0">
                <a:solidFill>
                  <a:srgbClr val="FF0000"/>
                </a:solidFill>
              </a:rPr>
              <a:t> </a:t>
            </a:r>
            <a:r>
              <a:rPr lang="fr-CH" dirty="0" err="1">
                <a:solidFill>
                  <a:srgbClr val="FF0000"/>
                </a:solidFill>
              </a:rPr>
              <a:t>geometry</a:t>
            </a:r>
            <a:r>
              <a:rPr lang="fr-CH" dirty="0">
                <a:solidFill>
                  <a:srgbClr val="FF0000"/>
                </a:solidFill>
              </a:rPr>
              <a:t>);</a:t>
            </a:r>
          </a:p>
          <a:p>
            <a:endParaRPr lang="fr-CH" dirty="0">
              <a:solidFill>
                <a:srgbClr val="FF0000"/>
              </a:solidFill>
            </a:endParaRPr>
          </a:p>
          <a:p>
            <a:r>
              <a:rPr lang="fr-CH" dirty="0">
                <a:solidFill>
                  <a:srgbClr val="FF0000"/>
                </a:solidFill>
              </a:rPr>
              <a:t>INSERT INTO </a:t>
            </a:r>
            <a:r>
              <a:rPr lang="fr-CH" dirty="0" err="1">
                <a:solidFill>
                  <a:srgbClr val="FF0000"/>
                </a:solidFill>
              </a:rPr>
              <a:t>geometries</a:t>
            </a:r>
            <a:r>
              <a:rPr lang="fr-CH" dirty="0">
                <a:solidFill>
                  <a:srgbClr val="FF0000"/>
                </a:solidFill>
              </a:rPr>
              <a:t> VALUES</a:t>
            </a:r>
          </a:p>
          <a:p>
            <a:r>
              <a:rPr lang="fr-CH" dirty="0">
                <a:solidFill>
                  <a:srgbClr val="FF0000"/>
                </a:solidFill>
              </a:rPr>
              <a:t>  ('Point', 'POINT(0 0)'),</a:t>
            </a:r>
          </a:p>
          <a:p>
            <a:r>
              <a:rPr lang="fr-CH" dirty="0">
                <a:solidFill>
                  <a:srgbClr val="FF0000"/>
                </a:solidFill>
              </a:rPr>
              <a:t>  ('</a:t>
            </a:r>
            <a:r>
              <a:rPr lang="fr-CH" dirty="0" err="1">
                <a:solidFill>
                  <a:srgbClr val="FF0000"/>
                </a:solidFill>
              </a:rPr>
              <a:t>Linestring</a:t>
            </a:r>
            <a:r>
              <a:rPr lang="fr-CH" dirty="0">
                <a:solidFill>
                  <a:srgbClr val="FF0000"/>
                </a:solidFill>
              </a:rPr>
              <a:t>', 'LINESTRING(0 0, 1 1, 2 1, 2 2)'),</a:t>
            </a:r>
          </a:p>
          <a:p>
            <a:r>
              <a:rPr lang="fr-CH" dirty="0">
                <a:solidFill>
                  <a:srgbClr val="FF0000"/>
                </a:solidFill>
              </a:rPr>
              <a:t>  ('</a:t>
            </a:r>
            <a:r>
              <a:rPr lang="fr-CH" dirty="0" err="1">
                <a:solidFill>
                  <a:srgbClr val="FF0000"/>
                </a:solidFill>
              </a:rPr>
              <a:t>Polygon</a:t>
            </a:r>
            <a:r>
              <a:rPr lang="fr-CH" dirty="0">
                <a:solidFill>
                  <a:srgbClr val="FF0000"/>
                </a:solidFill>
              </a:rPr>
              <a:t>', 'POLYGON((0 0, 1 0, 1 1, 0 1, 0 0))'),</a:t>
            </a:r>
          </a:p>
          <a:p>
            <a:r>
              <a:rPr lang="fr-CH" dirty="0">
                <a:solidFill>
                  <a:srgbClr val="FF0000"/>
                </a:solidFill>
              </a:rPr>
              <a:t>  ('</a:t>
            </a:r>
            <a:r>
              <a:rPr lang="fr-CH" dirty="0" err="1">
                <a:solidFill>
                  <a:srgbClr val="FF0000"/>
                </a:solidFill>
              </a:rPr>
              <a:t>PolygonWithHole</a:t>
            </a:r>
            <a:r>
              <a:rPr lang="fr-CH" dirty="0">
                <a:solidFill>
                  <a:srgbClr val="FF0000"/>
                </a:solidFill>
              </a:rPr>
              <a:t>', 'POLYGON((0 0, 10 0, 10 10, 0 10, 0 0),(1 1, 1 2, 2 2, 2 1, 1 1))'),</a:t>
            </a:r>
          </a:p>
          <a:p>
            <a:r>
              <a:rPr lang="fr-CH" dirty="0">
                <a:solidFill>
                  <a:srgbClr val="FF0000"/>
                </a:solidFill>
              </a:rPr>
              <a:t>  ('Collection', 'GEOMETRYCOLLECTION(POINT(2 0),POLYGON((0 0, 1 0, 1 1, 0 1, 0 0)))');</a:t>
            </a:r>
          </a:p>
          <a:p>
            <a:endParaRPr lang="fr-CH" dirty="0">
              <a:solidFill>
                <a:srgbClr val="FF0000"/>
              </a:solidFill>
            </a:endParaRPr>
          </a:p>
          <a:p>
            <a:r>
              <a:rPr lang="fr-CH" dirty="0">
                <a:solidFill>
                  <a:srgbClr val="FF0000"/>
                </a:solidFill>
              </a:rPr>
              <a:t>SELECT </a:t>
            </a:r>
            <a:r>
              <a:rPr lang="fr-CH" dirty="0" err="1">
                <a:solidFill>
                  <a:srgbClr val="FF0000"/>
                </a:solidFill>
              </a:rPr>
              <a:t>name</a:t>
            </a:r>
            <a:r>
              <a:rPr lang="fr-CH" dirty="0">
                <a:solidFill>
                  <a:srgbClr val="FF0000"/>
                </a:solidFill>
              </a:rPr>
              <a:t>, </a:t>
            </a:r>
            <a:r>
              <a:rPr lang="fr-CH" dirty="0" err="1">
                <a:solidFill>
                  <a:srgbClr val="FF0000"/>
                </a:solidFill>
              </a:rPr>
              <a:t>ST_AsText</a:t>
            </a:r>
            <a:r>
              <a:rPr lang="fr-CH" dirty="0">
                <a:solidFill>
                  <a:srgbClr val="FF0000"/>
                </a:solidFill>
              </a:rPr>
              <a:t>(</a:t>
            </a:r>
            <a:r>
              <a:rPr lang="fr-CH" dirty="0" err="1">
                <a:solidFill>
                  <a:srgbClr val="FF0000"/>
                </a:solidFill>
              </a:rPr>
              <a:t>geom</a:t>
            </a:r>
            <a:r>
              <a:rPr lang="fr-CH" dirty="0">
                <a:solidFill>
                  <a:srgbClr val="FF0000"/>
                </a:solidFill>
              </a:rPr>
              <a:t>) FROM </a:t>
            </a:r>
            <a:r>
              <a:rPr lang="fr-CH" dirty="0" err="1">
                <a:solidFill>
                  <a:srgbClr val="FF0000"/>
                </a:solidFill>
              </a:rPr>
              <a:t>geometries</a:t>
            </a:r>
            <a:r>
              <a:rPr lang="fr-CH" dirty="0">
                <a:solidFill>
                  <a:srgbClr val="FF0000"/>
                </a:solidFill>
              </a:rPr>
              <a:t>;</a:t>
            </a: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5" name="Picture 4">
            <a:extLst>
              <a:ext uri="{FF2B5EF4-FFF2-40B4-BE49-F238E27FC236}">
                <a16:creationId xmlns:a16="http://schemas.microsoft.com/office/drawing/2014/main" id="{000CE2CA-FD71-4C1F-A783-D720A5646A76}"/>
              </a:ext>
            </a:extLst>
          </p:cNvPr>
          <p:cNvPicPr>
            <a:picLocks noChangeAspect="1"/>
          </p:cNvPicPr>
          <p:nvPr/>
        </p:nvPicPr>
        <p:blipFill>
          <a:blip r:embed="rId3"/>
          <a:stretch>
            <a:fillRect/>
          </a:stretch>
        </p:blipFill>
        <p:spPr>
          <a:xfrm>
            <a:off x="101600" y="2759074"/>
            <a:ext cx="3810000" cy="1038225"/>
          </a:xfrm>
          <a:prstGeom prst="rect">
            <a:avLst/>
          </a:prstGeom>
        </p:spPr>
      </p:pic>
      <p:pic>
        <p:nvPicPr>
          <p:cNvPr id="8" name="Picture 7">
            <a:extLst>
              <a:ext uri="{FF2B5EF4-FFF2-40B4-BE49-F238E27FC236}">
                <a16:creationId xmlns:a16="http://schemas.microsoft.com/office/drawing/2014/main" id="{6FB6915D-E738-4B96-857A-0E1CFE2A8CAD}"/>
              </a:ext>
            </a:extLst>
          </p:cNvPr>
          <p:cNvPicPr>
            <a:picLocks noChangeAspect="1"/>
          </p:cNvPicPr>
          <p:nvPr/>
        </p:nvPicPr>
        <p:blipFill>
          <a:blip r:embed="rId4"/>
          <a:stretch>
            <a:fillRect/>
          </a:stretch>
        </p:blipFill>
        <p:spPr>
          <a:xfrm>
            <a:off x="101600" y="1516062"/>
            <a:ext cx="3810000" cy="828675"/>
          </a:xfrm>
          <a:prstGeom prst="rect">
            <a:avLst/>
          </a:prstGeom>
        </p:spPr>
      </p:pic>
      <p:pic>
        <p:nvPicPr>
          <p:cNvPr id="10" name="Picture 9">
            <a:extLst>
              <a:ext uri="{FF2B5EF4-FFF2-40B4-BE49-F238E27FC236}">
                <a16:creationId xmlns:a16="http://schemas.microsoft.com/office/drawing/2014/main" id="{B031A9F1-07FA-4B53-81A5-B4E471AF7FED}"/>
              </a:ext>
            </a:extLst>
          </p:cNvPr>
          <p:cNvPicPr>
            <a:picLocks noChangeAspect="1"/>
          </p:cNvPicPr>
          <p:nvPr/>
        </p:nvPicPr>
        <p:blipFill>
          <a:blip r:embed="rId5"/>
          <a:stretch>
            <a:fillRect/>
          </a:stretch>
        </p:blipFill>
        <p:spPr>
          <a:xfrm>
            <a:off x="101600" y="4211637"/>
            <a:ext cx="3810000" cy="1362075"/>
          </a:xfrm>
          <a:prstGeom prst="rect">
            <a:avLst/>
          </a:prstGeom>
        </p:spPr>
      </p:pic>
      <p:sp>
        <p:nvSpPr>
          <p:cNvPr id="13" name="TextBox 12">
            <a:extLst>
              <a:ext uri="{FF2B5EF4-FFF2-40B4-BE49-F238E27FC236}">
                <a16:creationId xmlns:a16="http://schemas.microsoft.com/office/drawing/2014/main" id="{E64E06BD-69BF-4013-A1A1-6BDB7FE0A3E0}"/>
              </a:ext>
            </a:extLst>
          </p:cNvPr>
          <p:cNvSpPr txBox="1"/>
          <p:nvPr/>
        </p:nvSpPr>
        <p:spPr>
          <a:xfrm>
            <a:off x="3841750" y="4205487"/>
            <a:ext cx="4652432" cy="307777"/>
          </a:xfrm>
          <a:prstGeom prst="rect">
            <a:avLst/>
          </a:prstGeom>
          <a:noFill/>
        </p:spPr>
        <p:txBody>
          <a:bodyPr wrap="square">
            <a:spAutoFit/>
          </a:bodyPr>
          <a:lstStyle/>
          <a:p>
            <a:r>
              <a:rPr lang="fr-CH" b="1"/>
              <a:t>Polygons</a:t>
            </a:r>
            <a:endParaRPr lang="fr-CH" b="1" dirty="0"/>
          </a:p>
        </p:txBody>
      </p:sp>
      <p:sp>
        <p:nvSpPr>
          <p:cNvPr id="15" name="TextBox 14">
            <a:extLst>
              <a:ext uri="{FF2B5EF4-FFF2-40B4-BE49-F238E27FC236}">
                <a16:creationId xmlns:a16="http://schemas.microsoft.com/office/drawing/2014/main" id="{71EB836A-185E-49DE-BDC0-E0BD1CB39BD1}"/>
              </a:ext>
            </a:extLst>
          </p:cNvPr>
          <p:cNvSpPr txBox="1"/>
          <p:nvPr/>
        </p:nvSpPr>
        <p:spPr>
          <a:xfrm>
            <a:off x="3841750" y="2749948"/>
            <a:ext cx="4652432" cy="307777"/>
          </a:xfrm>
          <a:prstGeom prst="rect">
            <a:avLst/>
          </a:prstGeom>
          <a:noFill/>
        </p:spPr>
        <p:txBody>
          <a:bodyPr wrap="square">
            <a:spAutoFit/>
          </a:bodyPr>
          <a:lstStyle/>
          <a:p>
            <a:r>
              <a:rPr lang="fr-CH" b="1" dirty="0" err="1"/>
              <a:t>Linestrings</a:t>
            </a:r>
            <a:endParaRPr lang="fr-CH" b="1" dirty="0"/>
          </a:p>
        </p:txBody>
      </p:sp>
      <p:sp>
        <p:nvSpPr>
          <p:cNvPr id="17" name="TextBox 16">
            <a:extLst>
              <a:ext uri="{FF2B5EF4-FFF2-40B4-BE49-F238E27FC236}">
                <a16:creationId xmlns:a16="http://schemas.microsoft.com/office/drawing/2014/main" id="{E76266A4-D25B-4BD4-B35F-3788F65CE1F2}"/>
              </a:ext>
            </a:extLst>
          </p:cNvPr>
          <p:cNvSpPr txBox="1"/>
          <p:nvPr/>
        </p:nvSpPr>
        <p:spPr>
          <a:xfrm>
            <a:off x="3911600" y="1516062"/>
            <a:ext cx="4652432" cy="307777"/>
          </a:xfrm>
          <a:prstGeom prst="rect">
            <a:avLst/>
          </a:prstGeom>
          <a:noFill/>
        </p:spPr>
        <p:txBody>
          <a:bodyPr wrap="square">
            <a:spAutoFit/>
          </a:bodyPr>
          <a:lstStyle/>
          <a:p>
            <a:r>
              <a:rPr lang="fr-CH" b="1" dirty="0"/>
              <a:t>Points</a:t>
            </a:r>
          </a:p>
        </p:txBody>
      </p:sp>
      <p:sp>
        <p:nvSpPr>
          <p:cNvPr id="19" name="TextBox 18">
            <a:extLst>
              <a:ext uri="{FF2B5EF4-FFF2-40B4-BE49-F238E27FC236}">
                <a16:creationId xmlns:a16="http://schemas.microsoft.com/office/drawing/2014/main" id="{0BDC1C64-70CD-4857-AF4C-46CDB333FED2}"/>
              </a:ext>
            </a:extLst>
          </p:cNvPr>
          <p:cNvSpPr txBox="1"/>
          <p:nvPr/>
        </p:nvSpPr>
        <p:spPr>
          <a:xfrm>
            <a:off x="4265084" y="5547783"/>
            <a:ext cx="4652432" cy="523220"/>
          </a:xfrm>
          <a:prstGeom prst="rect">
            <a:avLst/>
          </a:prstGeom>
          <a:noFill/>
        </p:spPr>
        <p:txBody>
          <a:bodyPr wrap="square">
            <a:spAutoFit/>
          </a:bodyPr>
          <a:lstStyle/>
          <a:p>
            <a:r>
              <a:rPr lang="fr-CH" dirty="0"/>
              <a:t>Les base de données spatiales fournissent de nouveaux types de données afin de modéliser les géométries</a:t>
            </a:r>
          </a:p>
        </p:txBody>
      </p:sp>
    </p:spTree>
    <p:extLst>
      <p:ext uri="{BB962C8B-B14F-4D97-AF65-F5344CB8AC3E}">
        <p14:creationId xmlns:p14="http://schemas.microsoft.com/office/powerpoint/2010/main" val="304765692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CF-geo">
  <a:themeElements>
    <a:clrScheme name="Kaktus 2">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D"/>
      </a:accent5>
      <a:accent6>
        <a:srgbClr val="E7B900"/>
      </a:accent6>
      <a:hlink>
        <a:srgbClr val="D4876C"/>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1095</Words>
  <Application>Microsoft Office PowerPoint</Application>
  <PresentationFormat>On-screen Show (4:3)</PresentationFormat>
  <Paragraphs>117</Paragraphs>
  <Slides>26</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Wingdings-Regular</vt:lpstr>
      <vt:lpstr>Consolas</vt:lpstr>
      <vt:lpstr>Consolas-Italic</vt:lpstr>
      <vt:lpstr>Noto Sans Symbols</vt:lpstr>
      <vt:lpstr>Consolas-Bold</vt:lpstr>
      <vt:lpstr>Arial</vt:lpstr>
      <vt:lpstr>Arial Narrow</vt:lpstr>
      <vt:lpstr>Century Gothic</vt:lpstr>
      <vt:lpstr>Verdana</vt:lpstr>
      <vt:lpstr>Arial Black</vt:lpstr>
      <vt:lpstr>Calibri</vt:lpstr>
      <vt:lpstr>Calibri-Bold</vt:lpstr>
      <vt:lpstr>CF-geo</vt:lpstr>
      <vt:lpstr>Centre de formation géomatique suisse – organisation romande</vt:lpstr>
      <vt:lpstr>Module BXX «gestion d’entreprise»</vt:lpstr>
      <vt:lpstr>Installation</vt:lpstr>
      <vt:lpstr>Création d'une base de données</vt:lpstr>
      <vt:lpstr>Création d’une table</vt:lpstr>
      <vt:lpstr>Création d’une table</vt:lpstr>
      <vt:lpstr>Type de géométrie</vt:lpstr>
      <vt:lpstr>EXERCICE</vt:lpstr>
      <vt:lpstr>Type de géométrie</vt:lpstr>
      <vt:lpstr>Type de géométrie</vt:lpstr>
      <vt:lpstr>Index spatiaux</vt:lpstr>
      <vt:lpstr>Index spatiaux</vt:lpstr>
      <vt:lpstr>Type de base GIS</vt:lpstr>
      <vt:lpstr>PostGIS</vt:lpstr>
      <vt:lpstr>PostGIS</vt:lpstr>
      <vt:lpstr>PostGIS</vt:lpstr>
      <vt:lpstr>PostGIS</vt:lpstr>
      <vt:lpstr>PostGIS</vt:lpstr>
      <vt:lpstr>PostGIS</vt:lpstr>
      <vt:lpstr>Création de géométrie </vt:lpstr>
      <vt:lpstr>Création de géométrie </vt:lpstr>
      <vt:lpstr>Création de géométrie </vt:lpstr>
      <vt:lpstr>Relations spatiales</vt:lpstr>
      <vt:lpstr>Relations spatiales</vt:lpstr>
      <vt:lpstr>Chapitre 1 NNNNNNNNN …</vt:lpstr>
      <vt:lpstr>Centre de formation géomatique suisse – organisation romande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Centre de formation géomatique suisse – organisation romande</dc:title>
  <dc:creator>Ciana Nicolas</dc:creator>
  <cp:lastModifiedBy>Régis Longchamp</cp:lastModifiedBy>
  <cp:revision>3</cp:revision>
  <dcterms:created xsi:type="dcterms:W3CDTF">2004-12-11T12:33:55Z</dcterms:created>
  <dcterms:modified xsi:type="dcterms:W3CDTF">2022-01-04T17:13:11Z</dcterms:modified>
</cp:coreProperties>
</file>